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77" r:id="rId4"/>
    <p:sldId id="376" r:id="rId5"/>
    <p:sldId id="365" r:id="rId6"/>
    <p:sldId id="363" r:id="rId7"/>
    <p:sldId id="318" r:id="rId8"/>
    <p:sldId id="353" r:id="rId9"/>
    <p:sldId id="262" r:id="rId10"/>
    <p:sldId id="331" r:id="rId11"/>
    <p:sldId id="287" r:id="rId12"/>
    <p:sldId id="288" r:id="rId13"/>
    <p:sldId id="299" r:id="rId14"/>
    <p:sldId id="366" r:id="rId15"/>
    <p:sldId id="387" r:id="rId16"/>
    <p:sldId id="270" r:id="rId17"/>
    <p:sldId id="370" r:id="rId18"/>
    <p:sldId id="390" r:id="rId19"/>
    <p:sldId id="373" r:id="rId20"/>
    <p:sldId id="381" r:id="rId21"/>
    <p:sldId id="379" r:id="rId22"/>
    <p:sldId id="383" r:id="rId23"/>
    <p:sldId id="380" r:id="rId24"/>
    <p:sldId id="382" r:id="rId25"/>
    <p:sldId id="372" r:id="rId26"/>
    <p:sldId id="371" r:id="rId27"/>
    <p:sldId id="386" r:id="rId28"/>
    <p:sldId id="388" r:id="rId29"/>
    <p:sldId id="3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EBB8BA-9BD2-4312-8D95-B22CC0185430}" v="2422" dt="2019-07-22T18:39:57.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242" autoAdjust="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E4AB-33E9-492C-9C51-AB593F4D68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F8126B-A5A9-47BA-803C-6CD918E58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9F74-9AF7-4F3D-B43D-60A8DDA5B605}"/>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5" name="Footer Placeholder 4">
            <a:extLst>
              <a:ext uri="{FF2B5EF4-FFF2-40B4-BE49-F238E27FC236}">
                <a16:creationId xmlns:a16="http://schemas.microsoft.com/office/drawing/2014/main" id="{52C1527A-1896-4EC8-82C8-59A4429EA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38FFC-B000-4EB9-9AD7-4A2F1070F33E}"/>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216451184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98CF6-6CE1-4805-84F2-1AB03695E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34FA24-3855-4FFA-B0F4-1AE828C06E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B71A1-0E3D-4E68-8390-D211222C5DC0}"/>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5" name="Footer Placeholder 4">
            <a:extLst>
              <a:ext uri="{FF2B5EF4-FFF2-40B4-BE49-F238E27FC236}">
                <a16:creationId xmlns:a16="http://schemas.microsoft.com/office/drawing/2014/main" id="{D6688352-0518-4A70-B516-7DEF93E1C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DAE60-C52D-41F8-BE80-282AAB734192}"/>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73145706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75EE01-6B90-46FA-A9C4-327DC66A3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5A97AD-0794-4C5F-8102-F108A72EEF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0384F-8F67-4A98-B11A-310119D800D9}"/>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5" name="Footer Placeholder 4">
            <a:extLst>
              <a:ext uri="{FF2B5EF4-FFF2-40B4-BE49-F238E27FC236}">
                <a16:creationId xmlns:a16="http://schemas.microsoft.com/office/drawing/2014/main" id="{4E5DC34B-2811-408F-B2A3-0253C542D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7AE99-9577-4ECE-A352-51C4364F8DD6}"/>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20924016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ED75-000C-48C6-977C-06E91715C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12524-9143-4AA2-BE72-C31F3B7843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06B94-2109-45AC-BBF5-5869DAF882D4}"/>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5" name="Footer Placeholder 4">
            <a:extLst>
              <a:ext uri="{FF2B5EF4-FFF2-40B4-BE49-F238E27FC236}">
                <a16:creationId xmlns:a16="http://schemas.microsoft.com/office/drawing/2014/main" id="{10166032-D543-4256-895A-35B3C41E8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C59EA-824E-46AD-ADDC-3222267E9CEA}"/>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421754675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8CF9-CA3B-4BF7-B643-4103BA9F54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B39E1A-C03B-4165-9356-08563E1F9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F85761-83B6-4180-BF08-7FA9ED347773}"/>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5" name="Footer Placeholder 4">
            <a:extLst>
              <a:ext uri="{FF2B5EF4-FFF2-40B4-BE49-F238E27FC236}">
                <a16:creationId xmlns:a16="http://schemas.microsoft.com/office/drawing/2014/main" id="{5FEFBF30-C2AF-4DCD-BB67-DEA981D76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13510-B44A-4F51-B58F-903AB335AD26}"/>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192864962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E1A5-DB46-4CC9-9EA2-1E207B373D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29AA14-6B3C-4FD3-A573-F0BA747939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9E009-0078-4C59-9F96-1F808B12A70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2E6B97-3384-4473-95D6-400393904E47}"/>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6" name="Footer Placeholder 5">
            <a:extLst>
              <a:ext uri="{FF2B5EF4-FFF2-40B4-BE49-F238E27FC236}">
                <a16:creationId xmlns:a16="http://schemas.microsoft.com/office/drawing/2014/main" id="{7804AF0C-6C4A-4A2B-96B0-3F11B8936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27C24-0286-4F5F-866C-176A9DCDD369}"/>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199452408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593F-DE7C-4A5E-B125-0F2DE8D2C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F847AD-01AD-4CC8-B0E8-8832CB0DC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F5050D-B71F-44AF-BBF5-5A9FBF71B4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AE6D4-74E2-484F-A3CA-E6868D4AC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0C92BD-8AF0-4E16-B775-F4CF8346FA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CEA8DF-712C-498D-A018-81F836CAB846}"/>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8" name="Footer Placeholder 7">
            <a:extLst>
              <a:ext uri="{FF2B5EF4-FFF2-40B4-BE49-F238E27FC236}">
                <a16:creationId xmlns:a16="http://schemas.microsoft.com/office/drawing/2014/main" id="{9ABE1DBC-DD2B-4F12-AB88-F8D9D16616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D0C350-61CD-443C-A411-087F8593C174}"/>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22446406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CB-1582-41B7-880D-8240679EDD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1F52B-AEEF-4B78-A9AB-BF2C96E2E45C}"/>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4" name="Footer Placeholder 3">
            <a:extLst>
              <a:ext uri="{FF2B5EF4-FFF2-40B4-BE49-F238E27FC236}">
                <a16:creationId xmlns:a16="http://schemas.microsoft.com/office/drawing/2014/main" id="{A973DA6E-E448-4D8A-AC96-7405C65D83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303439-7076-4B76-91C7-4D2B6D4FB333}"/>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146552593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8C18B-5921-4654-94E7-A77F35A0DB4D}"/>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3" name="Footer Placeholder 2">
            <a:extLst>
              <a:ext uri="{FF2B5EF4-FFF2-40B4-BE49-F238E27FC236}">
                <a16:creationId xmlns:a16="http://schemas.microsoft.com/office/drawing/2014/main" id="{4C2C9FB0-A3C1-48DD-97EA-B0B52FB53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9A0491-4F80-453F-9E9C-12669BE02B5F}"/>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41324576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D604-AA3B-4FEC-958C-65A5DB0CB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18B1AA-AA11-4D3E-8CF0-86A924D3F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8132F-0348-44B7-8480-2ACB21926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95E0A0-4F36-4978-A5AE-8F6F3CC5B97D}"/>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6" name="Footer Placeholder 5">
            <a:extLst>
              <a:ext uri="{FF2B5EF4-FFF2-40B4-BE49-F238E27FC236}">
                <a16:creationId xmlns:a16="http://schemas.microsoft.com/office/drawing/2014/main" id="{3B04AFD6-DC4F-48E3-B3B3-15F1A73A80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7DB1E-8813-4B1E-A87F-2BB243E9EA1E}"/>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130665938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691B-0FF1-42B2-A220-17586FBFF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DCDBD-1CDC-4231-8453-5A6747B6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1D4651-9986-488A-96C9-93CD6F78B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A0B70-C015-4B31-AE07-AECD63CA9588}"/>
              </a:ext>
            </a:extLst>
          </p:cNvPr>
          <p:cNvSpPr>
            <a:spLocks noGrp="1"/>
          </p:cNvSpPr>
          <p:nvPr>
            <p:ph type="dt" sz="half" idx="10"/>
          </p:nvPr>
        </p:nvSpPr>
        <p:spPr/>
        <p:txBody>
          <a:bodyPr/>
          <a:lstStyle/>
          <a:p>
            <a:fld id="{5BEE4B0F-8004-4E53-A9D1-656B291DBCE5}" type="datetimeFigureOut">
              <a:rPr lang="en-US" smtClean="0"/>
              <a:t>7/24/2019</a:t>
            </a:fld>
            <a:endParaRPr lang="en-US"/>
          </a:p>
        </p:txBody>
      </p:sp>
      <p:sp>
        <p:nvSpPr>
          <p:cNvPr id="6" name="Footer Placeholder 5">
            <a:extLst>
              <a:ext uri="{FF2B5EF4-FFF2-40B4-BE49-F238E27FC236}">
                <a16:creationId xmlns:a16="http://schemas.microsoft.com/office/drawing/2014/main" id="{8EA5A1BC-9819-44F7-BFCA-FCB1938B8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531C5-5EB4-42EF-8DD2-34525BF5E58A}"/>
              </a:ext>
            </a:extLst>
          </p:cNvPr>
          <p:cNvSpPr>
            <a:spLocks noGrp="1"/>
          </p:cNvSpPr>
          <p:nvPr>
            <p:ph type="sldNum" sz="quarter" idx="12"/>
          </p:nvPr>
        </p:nvSpPr>
        <p:spPr/>
        <p:txBody>
          <a:bodyPr/>
          <a:lstStyle/>
          <a:p>
            <a:fld id="{76B98FD0-D0AF-49C7-BA72-04514BF0347D}" type="slidenum">
              <a:rPr lang="en-US" smtClean="0"/>
              <a:t>‹#›</a:t>
            </a:fld>
            <a:endParaRPr lang="en-US"/>
          </a:p>
        </p:txBody>
      </p:sp>
    </p:spTree>
    <p:extLst>
      <p:ext uri="{BB962C8B-B14F-4D97-AF65-F5344CB8AC3E}">
        <p14:creationId xmlns:p14="http://schemas.microsoft.com/office/powerpoint/2010/main" val="147204368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18FB5-CB18-422D-8015-DCF8E9480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6A397-1A44-428B-8E45-E55111DBC6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1B0F2-26B4-4B6E-956F-7B01B222DA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E4B0F-8004-4E53-A9D1-656B291DBCE5}" type="datetimeFigureOut">
              <a:rPr lang="en-US" smtClean="0"/>
              <a:t>7/24/2019</a:t>
            </a:fld>
            <a:endParaRPr lang="en-US"/>
          </a:p>
        </p:txBody>
      </p:sp>
      <p:sp>
        <p:nvSpPr>
          <p:cNvPr id="5" name="Footer Placeholder 4">
            <a:extLst>
              <a:ext uri="{FF2B5EF4-FFF2-40B4-BE49-F238E27FC236}">
                <a16:creationId xmlns:a16="http://schemas.microsoft.com/office/drawing/2014/main" id="{014ACF44-0825-4D34-825F-F758ED54E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864DAC-B043-4274-A2E4-3F52DE87C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98FD0-D0AF-49C7-BA72-04514BF0347D}" type="slidenum">
              <a:rPr lang="en-US" smtClean="0"/>
              <a:t>‹#›</a:t>
            </a:fld>
            <a:endParaRPr lang="en-US"/>
          </a:p>
        </p:txBody>
      </p:sp>
    </p:spTree>
    <p:extLst>
      <p:ext uri="{BB962C8B-B14F-4D97-AF65-F5344CB8AC3E}">
        <p14:creationId xmlns:p14="http://schemas.microsoft.com/office/powerpoint/2010/main" val="3104831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jpg"/><Relationship Id="rId9"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55F2-9A36-4F7C-844A-F8821C2A62F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4A60282-1BF2-4A76-8789-DDA066BFCA5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D095CE1C-F601-4DF3-9C69-A35D75330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479" y="973690"/>
            <a:ext cx="10145090" cy="5072545"/>
          </a:xfrm>
          <a:prstGeom prst="rect">
            <a:avLst/>
          </a:prstGeom>
        </p:spPr>
      </p:pic>
    </p:spTree>
    <p:extLst>
      <p:ext uri="{BB962C8B-B14F-4D97-AF65-F5344CB8AC3E}">
        <p14:creationId xmlns:p14="http://schemas.microsoft.com/office/powerpoint/2010/main" val="13925802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B953-AAC1-4E9D-BC16-28E6757F752D}"/>
              </a:ext>
            </a:extLst>
          </p:cNvPr>
          <p:cNvSpPr>
            <a:spLocks noGrp="1"/>
          </p:cNvSpPr>
          <p:nvPr>
            <p:ph type="title"/>
          </p:nvPr>
        </p:nvSpPr>
        <p:spPr/>
        <p:txBody>
          <a:bodyPr>
            <a:normAutofit/>
          </a:bodyPr>
          <a:lstStyle/>
          <a:p>
            <a:pPr algn="ctr"/>
            <a:r>
              <a:rPr lang="en-US" sz="6000" dirty="0">
                <a:latin typeface="Goudy Old Style" panose="02020502050305020303" pitchFamily="18" charset="0"/>
              </a:rPr>
              <a:t>DSA</a:t>
            </a:r>
            <a:r>
              <a:rPr lang="en-US" sz="6000" b="1" dirty="0">
                <a:latin typeface="Goudy Old Style" panose="02020502050305020303" pitchFamily="18" charset="0"/>
              </a:rPr>
              <a:t> </a:t>
            </a:r>
            <a:r>
              <a:rPr lang="en-US" sz="6000" b="1" i="1" dirty="0">
                <a:latin typeface="Goudy Old Style" panose="02020502050305020303" pitchFamily="18" charset="0"/>
              </a:rPr>
              <a:t>COOKING</a:t>
            </a:r>
            <a:r>
              <a:rPr lang="en-US" sz="6000" b="1" dirty="0">
                <a:latin typeface="Goudy Old Style" panose="02020502050305020303" pitchFamily="18" charset="0"/>
              </a:rPr>
              <a:t> </a:t>
            </a:r>
            <a:r>
              <a:rPr lang="en-US" sz="6000" dirty="0">
                <a:latin typeface="Goudy Old Style" panose="02020502050305020303" pitchFamily="18" charset="0"/>
              </a:rPr>
              <a:t>Activities</a:t>
            </a:r>
            <a:endParaRPr lang="en-US" sz="6000" dirty="0"/>
          </a:p>
        </p:txBody>
      </p:sp>
      <p:pic>
        <p:nvPicPr>
          <p:cNvPr id="7" name="Content Placeholder 6">
            <a:extLst>
              <a:ext uri="{FF2B5EF4-FFF2-40B4-BE49-F238E27FC236}">
                <a16:creationId xmlns:a16="http://schemas.microsoft.com/office/drawing/2014/main" id="{7DE6F34C-92E0-4B1D-8700-A0F295621D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721" b="20262"/>
          <a:stretch/>
        </p:blipFill>
        <p:spPr>
          <a:xfrm>
            <a:off x="4660980" y="1690688"/>
            <a:ext cx="3222368" cy="4665186"/>
          </a:xfrm>
          <a:prstGeom prst="rect">
            <a:avLst/>
          </a:prstGeom>
        </p:spPr>
      </p:pic>
      <p:pic>
        <p:nvPicPr>
          <p:cNvPr id="8" name="Picture 7">
            <a:extLst>
              <a:ext uri="{FF2B5EF4-FFF2-40B4-BE49-F238E27FC236}">
                <a16:creationId xmlns:a16="http://schemas.microsoft.com/office/drawing/2014/main" id="{2847F9F2-BC66-42FB-8850-6CDC18F75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32" y="1562177"/>
            <a:ext cx="3822780" cy="5097040"/>
          </a:xfrm>
          <a:prstGeom prst="rect">
            <a:avLst/>
          </a:prstGeom>
        </p:spPr>
      </p:pic>
      <p:pic>
        <p:nvPicPr>
          <p:cNvPr id="10" name="Picture 9">
            <a:extLst>
              <a:ext uri="{FF2B5EF4-FFF2-40B4-BE49-F238E27FC236}">
                <a16:creationId xmlns:a16="http://schemas.microsoft.com/office/drawing/2014/main" id="{6B1BD95E-A6E7-435C-9C26-C7A48C852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867" y="1491780"/>
            <a:ext cx="2870141" cy="3073590"/>
          </a:xfrm>
          <a:prstGeom prst="rect">
            <a:avLst/>
          </a:prstGeom>
        </p:spPr>
      </p:pic>
      <p:pic>
        <p:nvPicPr>
          <p:cNvPr id="12" name="Picture 11">
            <a:extLst>
              <a:ext uri="{FF2B5EF4-FFF2-40B4-BE49-F238E27FC236}">
                <a16:creationId xmlns:a16="http://schemas.microsoft.com/office/drawing/2014/main" id="{56EA7BBA-3AEC-484C-93A5-A8842AF86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8867" y="4745790"/>
            <a:ext cx="2870141" cy="1913427"/>
          </a:xfrm>
          <a:prstGeom prst="rect">
            <a:avLst/>
          </a:prstGeom>
        </p:spPr>
      </p:pic>
    </p:spTree>
    <p:extLst>
      <p:ext uri="{BB962C8B-B14F-4D97-AF65-F5344CB8AC3E}">
        <p14:creationId xmlns:p14="http://schemas.microsoft.com/office/powerpoint/2010/main" val="12359259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B953-AAC1-4E9D-BC16-28E6757F752D}"/>
              </a:ext>
            </a:extLst>
          </p:cNvPr>
          <p:cNvSpPr>
            <a:spLocks noGrp="1"/>
          </p:cNvSpPr>
          <p:nvPr>
            <p:ph type="title"/>
          </p:nvPr>
        </p:nvSpPr>
        <p:spPr/>
        <p:txBody>
          <a:bodyPr>
            <a:normAutofit/>
          </a:bodyPr>
          <a:lstStyle/>
          <a:p>
            <a:pPr algn="ctr"/>
            <a:r>
              <a:rPr lang="en-US" sz="6000" dirty="0">
                <a:latin typeface="Goudy Old Style" panose="02020502050305020303" pitchFamily="18" charset="0"/>
              </a:rPr>
              <a:t>DSA LOVES the </a:t>
            </a:r>
            <a:r>
              <a:rPr lang="en-US" sz="6000" b="1" i="1" dirty="0">
                <a:latin typeface="Goudy Old Style" panose="02020502050305020303" pitchFamily="18" charset="0"/>
              </a:rPr>
              <a:t>PARK </a:t>
            </a:r>
            <a:endParaRPr lang="en-US" sz="6000" i="1" dirty="0"/>
          </a:p>
        </p:txBody>
      </p:sp>
      <p:pic>
        <p:nvPicPr>
          <p:cNvPr id="6" name="Content Placeholder 7">
            <a:extLst>
              <a:ext uri="{FF2B5EF4-FFF2-40B4-BE49-F238E27FC236}">
                <a16:creationId xmlns:a16="http://schemas.microsoft.com/office/drawing/2014/main" id="{DAC8CD92-9404-44B0-8204-88028F3BB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84" y="1729581"/>
            <a:ext cx="3084726" cy="4465984"/>
          </a:xfrm>
        </p:spPr>
      </p:pic>
      <p:pic>
        <p:nvPicPr>
          <p:cNvPr id="7" name="Content Placeholder 6">
            <a:extLst>
              <a:ext uri="{FF2B5EF4-FFF2-40B4-BE49-F238E27FC236}">
                <a16:creationId xmlns:a16="http://schemas.microsoft.com/office/drawing/2014/main" id="{BDA04DCB-102C-4A0B-AE17-54C3F5C3BE48}"/>
              </a:ext>
            </a:extLst>
          </p:cNvPr>
          <p:cNvPicPr>
            <a:picLocks noChangeAspect="1"/>
          </p:cNvPicPr>
          <p:nvPr/>
        </p:nvPicPr>
        <p:blipFill rotWithShape="1">
          <a:blip r:embed="rId3">
            <a:extLst>
              <a:ext uri="{28A0092B-C50C-407E-A947-70E740481C1C}">
                <a14:useLocalDpi xmlns:a14="http://schemas.microsoft.com/office/drawing/2010/main" val="0"/>
              </a:ext>
            </a:extLst>
          </a:blip>
          <a:srcRect t="19757"/>
          <a:stretch/>
        </p:blipFill>
        <p:spPr>
          <a:xfrm>
            <a:off x="7582255" y="1920801"/>
            <a:ext cx="4283216" cy="3923139"/>
          </a:xfrm>
          <a:prstGeom prst="rect">
            <a:avLst/>
          </a:prstGeom>
        </p:spPr>
      </p:pic>
      <p:pic>
        <p:nvPicPr>
          <p:cNvPr id="8" name="Content Placeholder 6">
            <a:extLst>
              <a:ext uri="{FF2B5EF4-FFF2-40B4-BE49-F238E27FC236}">
                <a16:creationId xmlns:a16="http://schemas.microsoft.com/office/drawing/2014/main" id="{1E692D20-C5D8-4A4B-9D56-25F1E1E2A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617" y="2959411"/>
            <a:ext cx="1786581" cy="3236154"/>
          </a:xfrm>
          <a:prstGeom prst="rect">
            <a:avLst/>
          </a:prstGeom>
        </p:spPr>
      </p:pic>
      <p:pic>
        <p:nvPicPr>
          <p:cNvPr id="10" name="Content Placeholder 7">
            <a:extLst>
              <a:ext uri="{FF2B5EF4-FFF2-40B4-BE49-F238E27FC236}">
                <a16:creationId xmlns:a16="http://schemas.microsoft.com/office/drawing/2014/main" id="{65D08AAD-55B2-42DD-8257-9935EA25A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163" y="1690688"/>
            <a:ext cx="1960397" cy="3923139"/>
          </a:xfrm>
          <a:prstGeom prst="rect">
            <a:avLst/>
          </a:prstGeom>
        </p:spPr>
      </p:pic>
    </p:spTree>
    <p:extLst>
      <p:ext uri="{BB962C8B-B14F-4D97-AF65-F5344CB8AC3E}">
        <p14:creationId xmlns:p14="http://schemas.microsoft.com/office/powerpoint/2010/main" val="24073918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B953-AAC1-4E9D-BC16-28E6757F752D}"/>
              </a:ext>
            </a:extLst>
          </p:cNvPr>
          <p:cNvSpPr>
            <a:spLocks noGrp="1"/>
          </p:cNvSpPr>
          <p:nvPr>
            <p:ph type="title"/>
          </p:nvPr>
        </p:nvSpPr>
        <p:spPr/>
        <p:txBody>
          <a:bodyPr>
            <a:normAutofit/>
          </a:bodyPr>
          <a:lstStyle/>
          <a:p>
            <a:pPr algn="ctr"/>
            <a:r>
              <a:rPr lang="en-US" sz="4800" dirty="0">
                <a:latin typeface="Goudy Old Style" panose="02020502050305020303" pitchFamily="18" charset="0"/>
              </a:rPr>
              <a:t>DSA</a:t>
            </a:r>
            <a:r>
              <a:rPr lang="en-US" sz="4800" b="1" dirty="0">
                <a:latin typeface="Goudy Old Style" panose="02020502050305020303" pitchFamily="18" charset="0"/>
              </a:rPr>
              <a:t> </a:t>
            </a:r>
            <a:r>
              <a:rPr lang="en-US" sz="4800" b="1" i="1" dirty="0">
                <a:latin typeface="Goudy Old Style" panose="02020502050305020303" pitchFamily="18" charset="0"/>
              </a:rPr>
              <a:t>LEARNING</a:t>
            </a:r>
            <a:r>
              <a:rPr lang="en-US" sz="4800" b="1" dirty="0">
                <a:latin typeface="Goudy Old Style" panose="02020502050305020303" pitchFamily="18" charset="0"/>
              </a:rPr>
              <a:t> </a:t>
            </a:r>
            <a:r>
              <a:rPr lang="en-US" sz="4800" dirty="0">
                <a:latin typeface="Goudy Old Style" panose="02020502050305020303" pitchFamily="18" charset="0"/>
              </a:rPr>
              <a:t>OPPORTUNITIES</a:t>
            </a:r>
            <a:endParaRPr lang="en-US" sz="4800" dirty="0"/>
          </a:p>
        </p:txBody>
      </p:sp>
      <p:pic>
        <p:nvPicPr>
          <p:cNvPr id="5" name="Picture 4">
            <a:extLst>
              <a:ext uri="{FF2B5EF4-FFF2-40B4-BE49-F238E27FC236}">
                <a16:creationId xmlns:a16="http://schemas.microsoft.com/office/drawing/2014/main" id="{B500A8DC-1746-4F6C-9E37-2C0EE2CB0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41" y="1597923"/>
            <a:ext cx="3404333" cy="4802187"/>
          </a:xfrm>
          <a:prstGeom prst="rect">
            <a:avLst/>
          </a:prstGeom>
        </p:spPr>
      </p:pic>
      <p:pic>
        <p:nvPicPr>
          <p:cNvPr id="6" name="Picture 5">
            <a:extLst>
              <a:ext uri="{FF2B5EF4-FFF2-40B4-BE49-F238E27FC236}">
                <a16:creationId xmlns:a16="http://schemas.microsoft.com/office/drawing/2014/main" id="{322A2937-CAF3-43ED-9DF5-84B2544CB43B}"/>
              </a:ext>
            </a:extLst>
          </p:cNvPr>
          <p:cNvPicPr>
            <a:picLocks noChangeAspect="1"/>
          </p:cNvPicPr>
          <p:nvPr/>
        </p:nvPicPr>
        <p:blipFill rotWithShape="1">
          <a:blip r:embed="rId3">
            <a:extLst>
              <a:ext uri="{28A0092B-C50C-407E-A947-70E740481C1C}">
                <a14:useLocalDpi xmlns:a14="http://schemas.microsoft.com/office/drawing/2010/main" val="0"/>
              </a:ext>
            </a:extLst>
          </a:blip>
          <a:srcRect l="6778" t="5992" r="5389" b="8617"/>
          <a:stretch/>
        </p:blipFill>
        <p:spPr>
          <a:xfrm>
            <a:off x="4706269" y="4473898"/>
            <a:ext cx="3273018" cy="1960654"/>
          </a:xfrm>
          <a:prstGeom prst="rect">
            <a:avLst/>
          </a:prstGeom>
        </p:spPr>
      </p:pic>
      <p:pic>
        <p:nvPicPr>
          <p:cNvPr id="7" name="Content Placeholder 6">
            <a:extLst>
              <a:ext uri="{FF2B5EF4-FFF2-40B4-BE49-F238E27FC236}">
                <a16:creationId xmlns:a16="http://schemas.microsoft.com/office/drawing/2014/main" id="{06895421-0992-492E-9566-6F667A4741D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612425" y="2390350"/>
            <a:ext cx="3226560" cy="3063875"/>
          </a:xfrm>
        </p:spPr>
      </p:pic>
      <p:pic>
        <p:nvPicPr>
          <p:cNvPr id="8" name="Content Placeholder 4">
            <a:extLst>
              <a:ext uri="{FF2B5EF4-FFF2-40B4-BE49-F238E27FC236}">
                <a16:creationId xmlns:a16="http://schemas.microsoft.com/office/drawing/2014/main" id="{F51A5125-37C7-470C-8EFF-EBC1DF1FE7DF}"/>
              </a:ext>
            </a:extLst>
          </p:cNvPr>
          <p:cNvPicPr>
            <a:picLocks noChangeAspect="1"/>
          </p:cNvPicPr>
          <p:nvPr/>
        </p:nvPicPr>
        <p:blipFill rotWithShape="1">
          <a:blip r:embed="rId5">
            <a:extLst>
              <a:ext uri="{28A0092B-C50C-407E-A947-70E740481C1C}">
                <a14:useLocalDpi xmlns:a14="http://schemas.microsoft.com/office/drawing/2010/main" val="0"/>
              </a:ext>
            </a:extLst>
          </a:blip>
          <a:srcRect t="16565"/>
          <a:stretch/>
        </p:blipFill>
        <p:spPr>
          <a:xfrm>
            <a:off x="4242533" y="1597923"/>
            <a:ext cx="4235533" cy="2650434"/>
          </a:xfrm>
          <a:prstGeom prst="rect">
            <a:avLst/>
          </a:prstGeom>
        </p:spPr>
      </p:pic>
    </p:spTree>
    <p:extLst>
      <p:ext uri="{BB962C8B-B14F-4D97-AF65-F5344CB8AC3E}">
        <p14:creationId xmlns:p14="http://schemas.microsoft.com/office/powerpoint/2010/main" val="167827565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B953-AAC1-4E9D-BC16-28E6757F752D}"/>
              </a:ext>
            </a:extLst>
          </p:cNvPr>
          <p:cNvSpPr>
            <a:spLocks noGrp="1"/>
          </p:cNvSpPr>
          <p:nvPr>
            <p:ph type="title"/>
          </p:nvPr>
        </p:nvSpPr>
        <p:spPr/>
        <p:txBody>
          <a:bodyPr>
            <a:normAutofit fontScale="90000"/>
          </a:bodyPr>
          <a:lstStyle/>
          <a:p>
            <a:pPr algn="ctr"/>
            <a:r>
              <a:rPr lang="en-US" sz="6000" dirty="0">
                <a:latin typeface="Goudy Old Style" panose="02020502050305020303" pitchFamily="18" charset="0"/>
              </a:rPr>
              <a:t>DSA LOVES OUR </a:t>
            </a:r>
            <a:r>
              <a:rPr lang="en-US" sz="6000" b="1" i="1" dirty="0">
                <a:latin typeface="Goudy Old Style" panose="02020502050305020303" pitchFamily="18" charset="0"/>
              </a:rPr>
              <a:t>COMMUNITY </a:t>
            </a:r>
            <a:endParaRPr lang="en-US" sz="6000" i="1" dirty="0"/>
          </a:p>
        </p:txBody>
      </p:sp>
      <p:pic>
        <p:nvPicPr>
          <p:cNvPr id="6" name="Content Placeholder 7">
            <a:extLst>
              <a:ext uri="{FF2B5EF4-FFF2-40B4-BE49-F238E27FC236}">
                <a16:creationId xmlns:a16="http://schemas.microsoft.com/office/drawing/2014/main" id="{E9904C8B-96AA-4E96-B515-7DA9F0516A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46" y="1422916"/>
            <a:ext cx="3626456" cy="4835275"/>
          </a:xfrm>
        </p:spPr>
      </p:pic>
      <p:pic>
        <p:nvPicPr>
          <p:cNvPr id="8" name="Content Placeholder 7">
            <a:extLst>
              <a:ext uri="{FF2B5EF4-FFF2-40B4-BE49-F238E27FC236}">
                <a16:creationId xmlns:a16="http://schemas.microsoft.com/office/drawing/2014/main" id="{4E9228D2-04C0-43C8-B646-FA3845F9D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969" y="3905304"/>
            <a:ext cx="2084474" cy="2860088"/>
          </a:xfrm>
          <a:prstGeom prst="rect">
            <a:avLst/>
          </a:prstGeom>
        </p:spPr>
      </p:pic>
      <p:pic>
        <p:nvPicPr>
          <p:cNvPr id="4" name="Picture 3">
            <a:extLst>
              <a:ext uri="{FF2B5EF4-FFF2-40B4-BE49-F238E27FC236}">
                <a16:creationId xmlns:a16="http://schemas.microsoft.com/office/drawing/2014/main" id="{68ABBFE8-C59E-4FDF-A9FF-A2422D64C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21853" y="1455760"/>
            <a:ext cx="2499879" cy="2434192"/>
          </a:xfrm>
          <a:prstGeom prst="rect">
            <a:avLst/>
          </a:prstGeom>
        </p:spPr>
      </p:pic>
      <p:pic>
        <p:nvPicPr>
          <p:cNvPr id="9" name="Picture 8">
            <a:extLst>
              <a:ext uri="{FF2B5EF4-FFF2-40B4-BE49-F238E27FC236}">
                <a16:creationId xmlns:a16="http://schemas.microsoft.com/office/drawing/2014/main" id="{B719E56B-E9BA-4A0A-A9B7-A4ECADC3F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853185" y="1491157"/>
            <a:ext cx="3489804" cy="2296920"/>
          </a:xfrm>
          <a:prstGeom prst="rect">
            <a:avLst/>
          </a:prstGeom>
        </p:spPr>
      </p:pic>
      <p:pic>
        <p:nvPicPr>
          <p:cNvPr id="5" name="Picture 4">
            <a:extLst>
              <a:ext uri="{FF2B5EF4-FFF2-40B4-BE49-F238E27FC236}">
                <a16:creationId xmlns:a16="http://schemas.microsoft.com/office/drawing/2014/main" id="{F0423D49-8252-41B9-AFB1-399C353BB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9796" y="4139758"/>
            <a:ext cx="5546779" cy="2625634"/>
          </a:xfrm>
          <a:prstGeom prst="rect">
            <a:avLst/>
          </a:prstGeom>
        </p:spPr>
      </p:pic>
    </p:spTree>
    <p:extLst>
      <p:ext uri="{BB962C8B-B14F-4D97-AF65-F5344CB8AC3E}">
        <p14:creationId xmlns:p14="http://schemas.microsoft.com/office/powerpoint/2010/main" val="10943509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450574" y="1"/>
            <a:ext cx="9382539" cy="1987826"/>
          </a:xfrm>
        </p:spPr>
        <p:txBody>
          <a:bodyPr>
            <a:normAutofit/>
          </a:bodyPr>
          <a:lstStyle/>
          <a:p>
            <a:r>
              <a:rPr lang="en-US" b="1" i="1" dirty="0">
                <a:latin typeface="Goudy Old Style" panose="02020502050305020303" pitchFamily="18" charset="0"/>
              </a:rPr>
              <a:t>Supervised/Supported Living Services:</a:t>
            </a:r>
            <a:endParaRPr lang="en-US" b="1" i="1" dirty="0"/>
          </a:p>
        </p:txBody>
      </p:sp>
      <p:sp>
        <p:nvSpPr>
          <p:cNvPr id="3" name="Content Placeholder 2">
            <a:extLst>
              <a:ext uri="{FF2B5EF4-FFF2-40B4-BE49-F238E27FC236}">
                <a16:creationId xmlns:a16="http://schemas.microsoft.com/office/drawing/2014/main" id="{194ABA57-AAB4-4E01-B512-9A103B0EB87F}"/>
              </a:ext>
            </a:extLst>
          </p:cNvPr>
          <p:cNvSpPr>
            <a:spLocks noGrp="1"/>
          </p:cNvSpPr>
          <p:nvPr>
            <p:ph idx="1"/>
          </p:nvPr>
        </p:nvSpPr>
        <p:spPr>
          <a:xfrm>
            <a:off x="848139" y="1285462"/>
            <a:ext cx="7726018" cy="5290829"/>
          </a:xfrm>
        </p:spPr>
        <p:txBody>
          <a:bodyPr anchor="ctr">
            <a:noAutofit/>
          </a:bodyPr>
          <a:lstStyle/>
          <a:p>
            <a:pPr marL="0" indent="0">
              <a:buNone/>
            </a:pPr>
            <a:endParaRPr lang="en-US" sz="2400" b="1" dirty="0">
              <a:latin typeface="Goudy Old Style" panose="02020502050305020303" pitchFamily="18" charset="0"/>
            </a:endParaRPr>
          </a:p>
          <a:p>
            <a:pPr marL="0" indent="0">
              <a:buNone/>
            </a:pPr>
            <a:r>
              <a:rPr lang="en-US" sz="2400" b="1" dirty="0">
                <a:latin typeface="Goudy Old Style" panose="02020502050305020303" pitchFamily="18" charset="0"/>
              </a:rPr>
              <a:t>Supervised Living Services provide individually tailored supports to each person living in the home. </a:t>
            </a:r>
          </a:p>
          <a:p>
            <a:pPr marL="0" indent="0">
              <a:buNone/>
            </a:pPr>
            <a:endParaRPr lang="en-US" sz="1000" b="1" dirty="0">
              <a:latin typeface="Goudy Old Style" panose="02020502050305020303" pitchFamily="18" charset="0"/>
            </a:endParaRPr>
          </a:p>
          <a:p>
            <a:r>
              <a:rPr lang="en-US" sz="2400" dirty="0">
                <a:latin typeface="Goudy Old Style" panose="02020502050305020303" pitchFamily="18" charset="0"/>
              </a:rPr>
              <a:t>We seek to help persons develop, improve, and/or maintain the skills necessary for them to live happily and successfully in the community. </a:t>
            </a:r>
          </a:p>
          <a:p>
            <a:r>
              <a:rPr lang="en-US" sz="2400" dirty="0">
                <a:latin typeface="Goudy Old Style" panose="02020502050305020303" pitchFamily="18" charset="0"/>
              </a:rPr>
              <a:t>We shall design and offer activities to promote instruction, independence, and community participation. </a:t>
            </a:r>
          </a:p>
          <a:p>
            <a:r>
              <a:rPr lang="en-US" sz="2400" dirty="0">
                <a:latin typeface="Goudy Old Style" panose="02020502050305020303" pitchFamily="18" charset="0"/>
              </a:rPr>
              <a:t>Support levels and supervision enable persons to participate in activities of </a:t>
            </a:r>
            <a:r>
              <a:rPr lang="en-US" sz="2400" i="1" dirty="0">
                <a:latin typeface="Goudy Old Style" panose="02020502050305020303" pitchFamily="18" charset="0"/>
              </a:rPr>
              <a:t>their </a:t>
            </a:r>
            <a:r>
              <a:rPr lang="en-US" sz="2400" dirty="0">
                <a:latin typeface="Goudy Old Style" panose="02020502050305020303" pitchFamily="18" charset="0"/>
              </a:rPr>
              <a:t>choosing, a key contributor to experiencing a truly meaningful day. </a:t>
            </a:r>
          </a:p>
          <a:p>
            <a:r>
              <a:rPr lang="en-US" sz="2400" dirty="0">
                <a:latin typeface="Goudy Old Style" panose="02020502050305020303" pitchFamily="18" charset="0"/>
              </a:rPr>
              <a:t>Services are provided twenty-four (24) hours per day, </a:t>
            </a:r>
          </a:p>
          <a:p>
            <a:pPr marL="0" indent="0">
              <a:buNone/>
            </a:pPr>
            <a:r>
              <a:rPr lang="en-US" sz="2400" dirty="0">
                <a:latin typeface="Goudy Old Style" panose="02020502050305020303" pitchFamily="18" charset="0"/>
              </a:rPr>
              <a:t>   seven (7) days per week. </a:t>
            </a:r>
          </a:p>
          <a:p>
            <a:pPr marL="0" indent="0">
              <a:buNone/>
            </a:pPr>
            <a:endParaRPr lang="en-US" sz="2400" b="1" dirty="0">
              <a:latin typeface="Goudy Old Style" panose="02020502050305020303" pitchFamily="18" charset="0"/>
            </a:endParaRP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75310078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450574" y="1"/>
            <a:ext cx="9382539" cy="1285461"/>
          </a:xfrm>
        </p:spPr>
        <p:txBody>
          <a:bodyPr>
            <a:normAutofit/>
          </a:bodyPr>
          <a:lstStyle/>
          <a:p>
            <a:r>
              <a:rPr lang="en-US" b="1" i="1" dirty="0">
                <a:latin typeface="Goudy Old Style" panose="02020502050305020303" pitchFamily="18" charset="0"/>
              </a:rPr>
              <a:t>Supervised/Supported Living Services:</a:t>
            </a:r>
            <a:endParaRPr lang="en-US" b="1" i="1" dirty="0"/>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Rectangle 5">
            <a:extLst>
              <a:ext uri="{FF2B5EF4-FFF2-40B4-BE49-F238E27FC236}">
                <a16:creationId xmlns:a16="http://schemas.microsoft.com/office/drawing/2014/main" id="{BDA1234B-F3C8-4B72-9629-420F02886B18}"/>
              </a:ext>
            </a:extLst>
          </p:cNvPr>
          <p:cNvSpPr/>
          <p:nvPr/>
        </p:nvSpPr>
        <p:spPr>
          <a:xfrm>
            <a:off x="450574" y="1285462"/>
            <a:ext cx="8693426" cy="5262979"/>
          </a:xfrm>
          <a:prstGeom prst="rect">
            <a:avLst/>
          </a:prstGeom>
        </p:spPr>
        <p:txBody>
          <a:bodyPr wrap="square">
            <a:spAutoFit/>
          </a:bodyPr>
          <a:lstStyle/>
          <a:p>
            <a:pPr marL="285750" indent="-285750">
              <a:buFont typeface="Arial" panose="020B0604020202020204" pitchFamily="34" charset="0"/>
              <a:buChar char="•"/>
            </a:pPr>
            <a:r>
              <a:rPr lang="en-US" sz="2400" i="1" dirty="0">
                <a:latin typeface="Goudy Old Style" panose="02020502050305020303" pitchFamily="18" charset="0"/>
              </a:rPr>
              <a:t>Personal care needs</a:t>
            </a:r>
          </a:p>
          <a:p>
            <a:pPr marL="285750" indent="-285750">
              <a:buFont typeface="Arial" panose="020B0604020202020204" pitchFamily="34" charset="0"/>
              <a:buChar char="•"/>
            </a:pPr>
            <a:r>
              <a:rPr lang="en-US" sz="2400" i="1" dirty="0">
                <a:latin typeface="Goudy Old Style" panose="02020502050305020303" pitchFamily="18" charset="0"/>
              </a:rPr>
              <a:t>Assistance with planning and preparing meals and snacks</a:t>
            </a:r>
          </a:p>
          <a:p>
            <a:pPr marL="285750" indent="-285750">
              <a:buFont typeface="Arial" panose="020B0604020202020204" pitchFamily="34" charset="0"/>
              <a:buChar char="•"/>
            </a:pPr>
            <a:r>
              <a:rPr lang="en-US" sz="2400" i="1" dirty="0">
                <a:latin typeface="Goudy Old Style" panose="02020502050305020303" pitchFamily="18" charset="0"/>
              </a:rPr>
              <a:t>Cleaning and doing laundry</a:t>
            </a:r>
          </a:p>
          <a:p>
            <a:pPr marL="285750" indent="-285750">
              <a:buFont typeface="Arial" panose="020B0604020202020204" pitchFamily="34" charset="0"/>
              <a:buChar char="•"/>
            </a:pPr>
            <a:r>
              <a:rPr lang="en-US" sz="2400" i="1" dirty="0">
                <a:latin typeface="Goudy Old Style" panose="02020502050305020303" pitchFamily="18" charset="0"/>
              </a:rPr>
              <a:t>Transportation</a:t>
            </a:r>
          </a:p>
          <a:p>
            <a:pPr marL="285750" indent="-285750">
              <a:buFont typeface="Arial" panose="020B0604020202020204" pitchFamily="34" charset="0"/>
              <a:buChar char="•"/>
            </a:pPr>
            <a:r>
              <a:rPr lang="en-US" sz="2400" i="1" dirty="0">
                <a:latin typeface="Goudy Old Style" panose="02020502050305020303" pitchFamily="18" charset="0"/>
              </a:rPr>
              <a:t>Assistance with mobility</a:t>
            </a:r>
          </a:p>
          <a:p>
            <a:pPr marL="285750" indent="-285750">
              <a:buFont typeface="Arial" panose="020B0604020202020204" pitchFamily="34" charset="0"/>
              <a:buChar char="•"/>
            </a:pPr>
            <a:r>
              <a:rPr lang="en-US" sz="2400" i="1" dirty="0">
                <a:latin typeface="Goudy Old Style" panose="02020502050305020303" pitchFamily="18" charset="0"/>
              </a:rPr>
              <a:t>Supervision of safety/security at all times</a:t>
            </a:r>
          </a:p>
          <a:p>
            <a:pPr marL="285750" indent="-285750">
              <a:buFont typeface="Arial" panose="020B0604020202020204" pitchFamily="34" charset="0"/>
              <a:buChar char="•"/>
            </a:pPr>
            <a:r>
              <a:rPr lang="en-US" sz="2400" i="1" dirty="0">
                <a:latin typeface="Goudy Old Style" panose="02020502050305020303" pitchFamily="18" charset="0"/>
              </a:rPr>
              <a:t>Banking and budgeting</a:t>
            </a:r>
          </a:p>
          <a:p>
            <a:pPr marL="285750" indent="-285750">
              <a:buFont typeface="Arial" panose="020B0604020202020204" pitchFamily="34" charset="0"/>
              <a:buChar char="•"/>
            </a:pPr>
            <a:r>
              <a:rPr lang="en-US" sz="2400" i="1" dirty="0">
                <a:latin typeface="Goudy Old Style" panose="02020502050305020303" pitchFamily="18" charset="0"/>
              </a:rPr>
              <a:t>Shopping for groceries and items a person needs/wants</a:t>
            </a:r>
          </a:p>
          <a:p>
            <a:pPr marL="285750" indent="-285750">
              <a:buFont typeface="Arial" panose="020B0604020202020204" pitchFamily="34" charset="0"/>
              <a:buChar char="•"/>
            </a:pPr>
            <a:r>
              <a:rPr lang="en-US" sz="2400" i="1" dirty="0">
                <a:latin typeface="Goudy Old Style" panose="02020502050305020303" pitchFamily="18" charset="0"/>
              </a:rPr>
              <a:t>Participation in community activities</a:t>
            </a:r>
          </a:p>
          <a:p>
            <a:pPr marL="285750" indent="-285750">
              <a:buFont typeface="Arial" panose="020B0604020202020204" pitchFamily="34" charset="0"/>
              <a:buChar char="•"/>
            </a:pPr>
            <a:r>
              <a:rPr lang="en-US" sz="2400" i="1" dirty="0">
                <a:latin typeface="Goudy Old Style" panose="02020502050305020303" pitchFamily="18" charset="0"/>
              </a:rPr>
              <a:t>Use of natural supports and typical community services available to the public</a:t>
            </a:r>
          </a:p>
          <a:p>
            <a:pPr marL="285750" indent="-285750">
              <a:buFont typeface="Arial" panose="020B0604020202020204" pitchFamily="34" charset="0"/>
              <a:buChar char="•"/>
            </a:pPr>
            <a:r>
              <a:rPr lang="en-US" sz="2400" i="1" dirty="0">
                <a:latin typeface="Goudy Old Style" panose="02020502050305020303" pitchFamily="18" charset="0"/>
              </a:rPr>
              <a:t>Social/leisure activities/events</a:t>
            </a:r>
          </a:p>
          <a:p>
            <a:pPr marL="285750" indent="-285750">
              <a:buFont typeface="Arial" panose="020B0604020202020204" pitchFamily="34" charset="0"/>
              <a:buChar char="•"/>
            </a:pPr>
            <a:r>
              <a:rPr lang="en-US" sz="2400" i="1" dirty="0">
                <a:latin typeface="Goudy Old Style" panose="02020502050305020303" pitchFamily="18" charset="0"/>
              </a:rPr>
              <a:t>Development of socially acceptable behaviors</a:t>
            </a:r>
          </a:p>
          <a:p>
            <a:pPr marL="285750" indent="-285750">
              <a:buFont typeface="Arial" panose="020B0604020202020204" pitchFamily="34" charset="0"/>
              <a:buChar char="•"/>
            </a:pPr>
            <a:r>
              <a:rPr lang="en-US" sz="2400" i="1" dirty="0">
                <a:latin typeface="Goudy Old Style" panose="02020502050305020303" pitchFamily="18" charset="0"/>
              </a:rPr>
              <a:t>Assistance with scheduling and attending appointments</a:t>
            </a:r>
          </a:p>
        </p:txBody>
      </p:sp>
    </p:spTree>
    <p:extLst>
      <p:ext uri="{BB962C8B-B14F-4D97-AF65-F5344CB8AC3E}">
        <p14:creationId xmlns:p14="http://schemas.microsoft.com/office/powerpoint/2010/main" val="171950892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9473-2067-4BEC-BDA5-B841530E0F59}"/>
              </a:ext>
            </a:extLst>
          </p:cNvPr>
          <p:cNvSpPr>
            <a:spLocks noGrp="1"/>
          </p:cNvSpPr>
          <p:nvPr>
            <p:ph type="title"/>
          </p:nvPr>
        </p:nvSpPr>
        <p:spPr>
          <a:xfrm>
            <a:off x="188842" y="404881"/>
            <a:ext cx="10598427" cy="2073276"/>
          </a:xfrm>
        </p:spPr>
        <p:txBody>
          <a:bodyPr>
            <a:normAutofit fontScale="90000"/>
          </a:bodyPr>
          <a:lstStyle/>
          <a:p>
            <a:pPr algn="ctr"/>
            <a:r>
              <a:rPr lang="en-US" sz="6000" b="1" dirty="0">
                <a:latin typeface="Goudy Old Style" panose="02020502050305020303" pitchFamily="18" charset="0"/>
              </a:rPr>
              <a:t>…</a:t>
            </a:r>
            <a:r>
              <a:rPr lang="en-US" sz="5300" b="1" i="1" dirty="0">
                <a:latin typeface="Goudy Old Style" panose="02020502050305020303" pitchFamily="18" charset="0"/>
              </a:rPr>
              <a:t>The House on Tate Street… Supervised/Supported Living Service</a:t>
            </a:r>
            <a:br>
              <a:rPr lang="en-US" sz="5300" b="1" i="1" dirty="0">
                <a:latin typeface="Goudy Old Style" panose="02020502050305020303" pitchFamily="18" charset="0"/>
              </a:rPr>
            </a:br>
            <a:r>
              <a:rPr lang="en-US" sz="4000" b="1" i="1" dirty="0">
                <a:latin typeface="Goudy Old Style" panose="02020502050305020303" pitchFamily="18" charset="0"/>
              </a:rPr>
              <a:t>Officially opened on July 1, 2019</a:t>
            </a:r>
            <a:endParaRPr lang="en-US" sz="4000" i="1" dirty="0"/>
          </a:p>
        </p:txBody>
      </p:sp>
      <p:pic>
        <p:nvPicPr>
          <p:cNvPr id="5" name="Content Placeholder 4">
            <a:extLst>
              <a:ext uri="{FF2B5EF4-FFF2-40B4-BE49-F238E27FC236}">
                <a16:creationId xmlns:a16="http://schemas.microsoft.com/office/drawing/2014/main" id="{6D12327E-4FC5-47AC-9617-4F85E0B1C9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934" y="2620755"/>
            <a:ext cx="5801784" cy="4351338"/>
          </a:xfrm>
        </p:spPr>
      </p:pic>
      <p:pic>
        <p:nvPicPr>
          <p:cNvPr id="7" name="Content Placeholder 4">
            <a:extLst>
              <a:ext uri="{FF2B5EF4-FFF2-40B4-BE49-F238E27FC236}">
                <a16:creationId xmlns:a16="http://schemas.microsoft.com/office/drawing/2014/main" id="{4F49A5E9-C8E1-44C2-A5E0-7D0AA29D2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855" y="2620755"/>
            <a:ext cx="5079474" cy="4351338"/>
          </a:xfrm>
          <a:prstGeom prst="rect">
            <a:avLst/>
          </a:prstGeom>
        </p:spPr>
      </p:pic>
    </p:spTree>
    <p:extLst>
      <p:ext uri="{BB962C8B-B14F-4D97-AF65-F5344CB8AC3E}">
        <p14:creationId xmlns:p14="http://schemas.microsoft.com/office/powerpoint/2010/main" val="2985842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7"/>
            <a:ext cx="8332304" cy="1606240"/>
          </a:xfrm>
        </p:spPr>
        <p:txBody>
          <a:bodyPr>
            <a:normAutofit/>
          </a:bodyPr>
          <a:lstStyle/>
          <a:p>
            <a:pPr algn="ctr"/>
            <a:r>
              <a:rPr lang="en-US" i="1" dirty="0">
                <a:latin typeface="Goudy Old Style" panose="02020502050305020303" pitchFamily="18" charset="0"/>
              </a:rPr>
              <a:t>The Admissions process…the State requires a lot of paperwork!!! </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a:extLst>
              <a:ext uri="{FF2B5EF4-FFF2-40B4-BE49-F238E27FC236}">
                <a16:creationId xmlns:a16="http://schemas.microsoft.com/office/drawing/2014/main" id="{047DA516-E106-4D0B-B200-56C3AEC71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44" y="3656221"/>
            <a:ext cx="4497833" cy="2861710"/>
          </a:xfrm>
          <a:prstGeom prst="rect">
            <a:avLst/>
          </a:prstGeom>
        </p:spPr>
      </p:pic>
      <p:pic>
        <p:nvPicPr>
          <p:cNvPr id="6" name="Picture 5">
            <a:extLst>
              <a:ext uri="{FF2B5EF4-FFF2-40B4-BE49-F238E27FC236}">
                <a16:creationId xmlns:a16="http://schemas.microsoft.com/office/drawing/2014/main" id="{5DFB795D-86EA-4E0E-BC8B-868616737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360200" y="2508713"/>
            <a:ext cx="4762152" cy="3174768"/>
          </a:xfrm>
          <a:prstGeom prst="rect">
            <a:avLst/>
          </a:prstGeom>
        </p:spPr>
      </p:pic>
      <p:pic>
        <p:nvPicPr>
          <p:cNvPr id="9" name="Picture 8">
            <a:extLst>
              <a:ext uri="{FF2B5EF4-FFF2-40B4-BE49-F238E27FC236}">
                <a16:creationId xmlns:a16="http://schemas.microsoft.com/office/drawing/2014/main" id="{81D713EF-F04D-45E4-90F1-08AA62334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428" y="1604155"/>
            <a:ext cx="2974930" cy="1983287"/>
          </a:xfrm>
          <a:prstGeom prst="rect">
            <a:avLst/>
          </a:prstGeom>
        </p:spPr>
      </p:pic>
    </p:spTree>
    <p:extLst>
      <p:ext uri="{BB962C8B-B14F-4D97-AF65-F5344CB8AC3E}">
        <p14:creationId xmlns:p14="http://schemas.microsoft.com/office/powerpoint/2010/main" val="31184480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6"/>
            <a:ext cx="8332304" cy="5218455"/>
          </a:xfrm>
        </p:spPr>
        <p:txBody>
          <a:bodyPr>
            <a:normAutofit/>
          </a:bodyPr>
          <a:lstStyle/>
          <a:p>
            <a:pPr algn="ctr"/>
            <a:r>
              <a:rPr lang="en-US" sz="5400" b="1" i="1" dirty="0">
                <a:latin typeface="Goudy Old Style" panose="02020502050305020303" pitchFamily="18" charset="0"/>
              </a:rPr>
              <a:t>Move in Day </a:t>
            </a:r>
            <a:r>
              <a:rPr lang="en-US" sz="5400" i="1" dirty="0">
                <a:latin typeface="Goudy Old Style" panose="02020502050305020303" pitchFamily="18" charset="0"/>
              </a:rPr>
              <a:t>– July 1, 2019</a:t>
            </a:r>
            <a:br>
              <a:rPr lang="en-US" dirty="0">
                <a:latin typeface="Goudy Old Style" panose="02020502050305020303" pitchFamily="18" charset="0"/>
              </a:rPr>
            </a:br>
            <a:br>
              <a:rPr lang="en-US" dirty="0">
                <a:latin typeface="Goudy Old Style" panose="02020502050305020303" pitchFamily="18" charset="0"/>
              </a:rPr>
            </a:br>
            <a:br>
              <a:rPr lang="en-US" dirty="0">
                <a:latin typeface="Goudy Old Style" panose="02020502050305020303" pitchFamily="18" charset="0"/>
              </a:rPr>
            </a:br>
            <a:br>
              <a:rPr lang="en-US" dirty="0">
                <a:latin typeface="Goudy Old Style" panose="02020502050305020303" pitchFamily="18" charset="0"/>
              </a:rPr>
            </a:br>
            <a:br>
              <a:rPr lang="en-US" dirty="0">
                <a:latin typeface="Goudy Old Style" panose="02020502050305020303" pitchFamily="18" charset="0"/>
              </a:rPr>
            </a:br>
            <a:br>
              <a:rPr lang="en-US" dirty="0">
                <a:latin typeface="Goudy Old Style" panose="02020502050305020303" pitchFamily="18" charset="0"/>
              </a:rPr>
            </a:br>
            <a:br>
              <a:rPr lang="en-US" dirty="0">
                <a:latin typeface="Goudy Old Style" panose="02020502050305020303" pitchFamily="18" charset="0"/>
              </a:rPr>
            </a:br>
            <a:endParaRPr lang="en-US" i="1" dirty="0">
              <a:latin typeface="Goudy Old Style" panose="02020502050305020303" pitchFamily="18" charset="0"/>
            </a:endParaRP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Rectangle 2">
            <a:extLst>
              <a:ext uri="{FF2B5EF4-FFF2-40B4-BE49-F238E27FC236}">
                <a16:creationId xmlns:a16="http://schemas.microsoft.com/office/drawing/2014/main" id="{E73B6D63-ACEF-4AA6-88C0-E1DD6447CB96}"/>
              </a:ext>
            </a:extLst>
          </p:cNvPr>
          <p:cNvSpPr/>
          <p:nvPr/>
        </p:nvSpPr>
        <p:spPr>
          <a:xfrm>
            <a:off x="708212" y="2551837"/>
            <a:ext cx="8435788" cy="2523768"/>
          </a:xfrm>
          <a:prstGeom prst="rect">
            <a:avLst/>
          </a:prstGeom>
        </p:spPr>
        <p:txBody>
          <a:bodyPr wrap="square">
            <a:spAutoFit/>
          </a:bodyPr>
          <a:lstStyle/>
          <a:p>
            <a:pPr marL="457200" indent="-457200">
              <a:buFont typeface="Arial" panose="020B0604020202020204" pitchFamily="34" charset="0"/>
              <a:buChar char="•"/>
            </a:pPr>
            <a:r>
              <a:rPr lang="en-US" sz="2800" i="1" dirty="0">
                <a:latin typeface="Goudy Old Style" panose="02020502050305020303" pitchFamily="18" charset="0"/>
              </a:rPr>
              <a:t>Admission papers</a:t>
            </a:r>
          </a:p>
          <a:p>
            <a:pPr marL="457200" indent="-457200">
              <a:buFont typeface="Arial" panose="020B0604020202020204" pitchFamily="34" charset="0"/>
              <a:buChar char="•"/>
            </a:pPr>
            <a:r>
              <a:rPr lang="en-US" sz="2800" i="1" dirty="0">
                <a:latin typeface="Goudy Old Style" panose="02020502050305020303" pitchFamily="18" charset="0"/>
              </a:rPr>
              <a:t>Rental agreement </a:t>
            </a:r>
          </a:p>
          <a:p>
            <a:pPr marL="457200" indent="-457200">
              <a:buFont typeface="Arial" panose="020B0604020202020204" pitchFamily="34" charset="0"/>
              <a:buChar char="•"/>
            </a:pPr>
            <a:r>
              <a:rPr lang="en-US" sz="2800" i="1" dirty="0">
                <a:latin typeface="Goudy Old Style" panose="02020502050305020303" pitchFamily="18" charset="0"/>
              </a:rPr>
              <a:t>Meeting with the nurse</a:t>
            </a:r>
          </a:p>
          <a:p>
            <a:pPr marL="457200" indent="-457200">
              <a:buFont typeface="Arial" panose="020B0604020202020204" pitchFamily="34" charset="0"/>
              <a:buChar char="•"/>
            </a:pPr>
            <a:r>
              <a:rPr lang="en-US" sz="2800" i="1" dirty="0">
                <a:latin typeface="Goudy Old Style" panose="02020502050305020303" pitchFamily="18" charset="0"/>
              </a:rPr>
              <a:t>My key</a:t>
            </a:r>
          </a:p>
          <a:p>
            <a:pPr marL="457200" indent="-457200">
              <a:buFont typeface="Arial" panose="020B0604020202020204" pitchFamily="34" charset="0"/>
              <a:buChar char="•"/>
            </a:pPr>
            <a:r>
              <a:rPr lang="en-US" sz="2800" i="1" dirty="0">
                <a:latin typeface="Goudy Old Style" panose="02020502050305020303" pitchFamily="18" charset="0"/>
              </a:rPr>
              <a:t>Setting up a bank account</a:t>
            </a:r>
          </a:p>
          <a:p>
            <a:endParaRPr lang="en-US" dirty="0"/>
          </a:p>
        </p:txBody>
      </p:sp>
    </p:spTree>
    <p:extLst>
      <p:ext uri="{BB962C8B-B14F-4D97-AF65-F5344CB8AC3E}">
        <p14:creationId xmlns:p14="http://schemas.microsoft.com/office/powerpoint/2010/main" val="96112704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7"/>
            <a:ext cx="8332304" cy="1606240"/>
          </a:xfrm>
        </p:spPr>
        <p:txBody>
          <a:bodyPr>
            <a:normAutofit/>
          </a:bodyPr>
          <a:lstStyle/>
          <a:p>
            <a:pPr algn="ctr"/>
            <a:r>
              <a:rPr lang="en-US" sz="6000" i="1" dirty="0">
                <a:latin typeface="Goudy Old Style" panose="02020502050305020303" pitchFamily="18" charset="0"/>
              </a:rPr>
              <a:t>The Key to My House </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a:extLst>
              <a:ext uri="{FF2B5EF4-FFF2-40B4-BE49-F238E27FC236}">
                <a16:creationId xmlns:a16="http://schemas.microsoft.com/office/drawing/2014/main" id="{4CE7839B-E533-4BB4-B5BC-0C3D3EF0B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2489" y="2407749"/>
            <a:ext cx="4957245" cy="3304830"/>
          </a:xfrm>
          <a:prstGeom prst="rect">
            <a:avLst/>
          </a:prstGeom>
        </p:spPr>
      </p:pic>
      <p:pic>
        <p:nvPicPr>
          <p:cNvPr id="11" name="Picture 10">
            <a:extLst>
              <a:ext uri="{FF2B5EF4-FFF2-40B4-BE49-F238E27FC236}">
                <a16:creationId xmlns:a16="http://schemas.microsoft.com/office/drawing/2014/main" id="{2D90AEC1-624A-4E59-B72B-A0B96ACE4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038152" y="2407749"/>
            <a:ext cx="4957249" cy="3304832"/>
          </a:xfrm>
          <a:prstGeom prst="rect">
            <a:avLst/>
          </a:prstGeom>
        </p:spPr>
      </p:pic>
    </p:spTree>
    <p:extLst>
      <p:ext uri="{BB962C8B-B14F-4D97-AF65-F5344CB8AC3E}">
        <p14:creationId xmlns:p14="http://schemas.microsoft.com/office/powerpoint/2010/main" val="11395405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1136428" y="175364"/>
            <a:ext cx="7474172" cy="1352811"/>
          </a:xfrm>
        </p:spPr>
        <p:txBody>
          <a:bodyPr>
            <a:normAutofit/>
          </a:bodyPr>
          <a:lstStyle/>
          <a:p>
            <a:pPr algn="ctr"/>
            <a:r>
              <a:rPr lang="en-US" b="1" dirty="0">
                <a:latin typeface="Goudy Old Style" panose="02020502050305020303" pitchFamily="18" charset="0"/>
              </a:rPr>
              <a:t>MISSION</a:t>
            </a:r>
            <a:endParaRPr lang="en-US" b="1" dirty="0"/>
          </a:p>
        </p:txBody>
      </p:sp>
      <p:sp>
        <p:nvSpPr>
          <p:cNvPr id="3" name="Content Placeholder 2">
            <a:extLst>
              <a:ext uri="{FF2B5EF4-FFF2-40B4-BE49-F238E27FC236}">
                <a16:creationId xmlns:a16="http://schemas.microsoft.com/office/drawing/2014/main" id="{194ABA57-AAB4-4E01-B512-9A103B0EB87F}"/>
              </a:ext>
            </a:extLst>
          </p:cNvPr>
          <p:cNvSpPr>
            <a:spLocks noGrp="1"/>
          </p:cNvSpPr>
          <p:nvPr>
            <p:ph idx="1"/>
          </p:nvPr>
        </p:nvSpPr>
        <p:spPr>
          <a:xfrm>
            <a:off x="325677" y="1415442"/>
            <a:ext cx="9181578" cy="5073040"/>
          </a:xfrm>
        </p:spPr>
        <p:txBody>
          <a:bodyPr anchor="ctr">
            <a:noAutofit/>
          </a:bodyPr>
          <a:lstStyle/>
          <a:p>
            <a:pPr marL="0" indent="0" algn="ctr">
              <a:buNone/>
            </a:pPr>
            <a:r>
              <a:rPr lang="en-US" sz="3600" dirty="0">
                <a:latin typeface="Goudy Old Style" panose="02020502050305020303" pitchFamily="18" charset="0"/>
              </a:rPr>
              <a:t>Community Living in Mississippi – Baddour (CLIMB) provides supports for people with intellectual and developmental disabilities so that they can be informed, engaged, and vibrant    parts of their community.  </a:t>
            </a:r>
          </a:p>
          <a:p>
            <a:pPr marL="0" indent="0" algn="ctr">
              <a:buNone/>
            </a:pPr>
            <a:r>
              <a:rPr lang="en-US" sz="3600" dirty="0">
                <a:latin typeface="Goudy Old Style" panose="02020502050305020303" pitchFamily="18" charset="0"/>
              </a:rPr>
              <a:t>We will plan with persons rather than for them based on their wants and needs and picture of an ideal life. </a:t>
            </a:r>
          </a:p>
          <a:p>
            <a:pPr marL="0" indent="0">
              <a:buNone/>
            </a:pPr>
            <a:endParaRPr lang="en-US" sz="2400" dirty="0">
              <a:latin typeface="Goudy Old Style" panose="02020502050305020303" pitchFamily="18" charset="0"/>
            </a:endParaRP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84638747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7"/>
            <a:ext cx="8332304" cy="1606240"/>
          </a:xfrm>
        </p:spPr>
        <p:txBody>
          <a:bodyPr>
            <a:normAutofit/>
          </a:bodyPr>
          <a:lstStyle/>
          <a:p>
            <a:pPr algn="ctr"/>
            <a:r>
              <a:rPr lang="en-US" sz="5400" i="1" dirty="0">
                <a:latin typeface="Goudy Old Style" panose="02020502050305020303" pitchFamily="18" charset="0"/>
              </a:rPr>
              <a:t>Moving In </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6E9A84AD-96DB-4630-9489-DDCA48480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697" y="1413164"/>
            <a:ext cx="7531431" cy="5020954"/>
          </a:xfrm>
          <a:prstGeom prst="rect">
            <a:avLst/>
          </a:prstGeom>
        </p:spPr>
      </p:pic>
    </p:spTree>
    <p:extLst>
      <p:ext uri="{BB962C8B-B14F-4D97-AF65-F5344CB8AC3E}">
        <p14:creationId xmlns:p14="http://schemas.microsoft.com/office/powerpoint/2010/main" val="335414270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5" y="214157"/>
            <a:ext cx="10656403" cy="404679"/>
          </a:xfrm>
        </p:spPr>
        <p:txBody>
          <a:bodyPr>
            <a:normAutofit fontScale="90000"/>
          </a:bodyPr>
          <a:lstStyle/>
          <a:p>
            <a:pPr algn="ctr"/>
            <a:r>
              <a:rPr lang="en-US" sz="5400" b="1" i="1" dirty="0">
                <a:latin typeface="Goudy Old Style" panose="02020502050305020303" pitchFamily="18" charset="0"/>
              </a:rPr>
              <a:t>Do you think I have enough stuff?</a:t>
            </a:r>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a:extLst>
              <a:ext uri="{FF2B5EF4-FFF2-40B4-BE49-F238E27FC236}">
                <a16:creationId xmlns:a16="http://schemas.microsoft.com/office/drawing/2014/main" id="{13151F8E-BC60-4AFA-BBC0-BDBBFFDB2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5" y="809609"/>
            <a:ext cx="4596176" cy="3215494"/>
          </a:xfrm>
          <a:prstGeom prst="rect">
            <a:avLst/>
          </a:prstGeom>
        </p:spPr>
      </p:pic>
      <p:pic>
        <p:nvPicPr>
          <p:cNvPr id="8" name="Picture 7">
            <a:extLst>
              <a:ext uri="{FF2B5EF4-FFF2-40B4-BE49-F238E27FC236}">
                <a16:creationId xmlns:a16="http://schemas.microsoft.com/office/drawing/2014/main" id="{65DBD2AE-5660-4F16-B1BF-8B239F92A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219" y="1451763"/>
            <a:ext cx="6231738" cy="4581483"/>
          </a:xfrm>
          <a:prstGeom prst="rect">
            <a:avLst/>
          </a:prstGeom>
        </p:spPr>
      </p:pic>
      <p:pic>
        <p:nvPicPr>
          <p:cNvPr id="6" name="Picture 5">
            <a:extLst>
              <a:ext uri="{FF2B5EF4-FFF2-40B4-BE49-F238E27FC236}">
                <a16:creationId xmlns:a16="http://schemas.microsoft.com/office/drawing/2014/main" id="{482323AE-019C-44E4-BC4B-8723836F0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43" y="4106480"/>
            <a:ext cx="4503798" cy="2649921"/>
          </a:xfrm>
          <a:prstGeom prst="rect">
            <a:avLst/>
          </a:prstGeom>
        </p:spPr>
      </p:pic>
    </p:spTree>
    <p:extLst>
      <p:ext uri="{BB962C8B-B14F-4D97-AF65-F5344CB8AC3E}">
        <p14:creationId xmlns:p14="http://schemas.microsoft.com/office/powerpoint/2010/main" val="162266043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6"/>
            <a:ext cx="8332304" cy="2140171"/>
          </a:xfrm>
        </p:spPr>
        <p:txBody>
          <a:bodyPr>
            <a:normAutofit fontScale="90000"/>
          </a:bodyPr>
          <a:lstStyle/>
          <a:p>
            <a:pPr algn="ctr"/>
            <a:r>
              <a:rPr lang="en-US" sz="6000" i="1" dirty="0">
                <a:latin typeface="Goudy Old Style" panose="02020502050305020303" pitchFamily="18" charset="0"/>
              </a:rPr>
              <a:t>Opening my first Bank account and learning to budget!!!!</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127E9691-50CF-47A9-9510-EBF71A211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7" y="2651670"/>
            <a:ext cx="3731491" cy="3869776"/>
          </a:xfrm>
          <a:prstGeom prst="rect">
            <a:avLst/>
          </a:prstGeom>
        </p:spPr>
      </p:pic>
      <p:pic>
        <p:nvPicPr>
          <p:cNvPr id="8" name="Picture 7">
            <a:extLst>
              <a:ext uri="{FF2B5EF4-FFF2-40B4-BE49-F238E27FC236}">
                <a16:creationId xmlns:a16="http://schemas.microsoft.com/office/drawing/2014/main" id="{E1F3D47A-0301-49B7-8C58-9AE3C850B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102" y="2439615"/>
            <a:ext cx="3128122" cy="3869777"/>
          </a:xfrm>
          <a:prstGeom prst="rect">
            <a:avLst/>
          </a:prstGeom>
        </p:spPr>
      </p:pic>
      <p:pic>
        <p:nvPicPr>
          <p:cNvPr id="5" name="Picture 4">
            <a:extLst>
              <a:ext uri="{FF2B5EF4-FFF2-40B4-BE49-F238E27FC236}">
                <a16:creationId xmlns:a16="http://schemas.microsoft.com/office/drawing/2014/main" id="{9C21457F-5F72-4FC1-9DFD-588210C7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492" y="2004101"/>
            <a:ext cx="4532230" cy="3399172"/>
          </a:xfrm>
          <a:prstGeom prst="rect">
            <a:avLst/>
          </a:prstGeom>
        </p:spPr>
      </p:pic>
    </p:spTree>
    <p:extLst>
      <p:ext uri="{BB962C8B-B14F-4D97-AF65-F5344CB8AC3E}">
        <p14:creationId xmlns:p14="http://schemas.microsoft.com/office/powerpoint/2010/main" val="33183499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7"/>
            <a:ext cx="8332304" cy="1606240"/>
          </a:xfrm>
        </p:spPr>
        <p:txBody>
          <a:bodyPr>
            <a:normAutofit/>
          </a:bodyPr>
          <a:lstStyle/>
          <a:p>
            <a:pPr algn="ctr"/>
            <a:r>
              <a:rPr lang="en-US" sz="5400" b="1" i="1" dirty="0">
                <a:latin typeface="Goudy Old Style" panose="02020502050305020303" pitchFamily="18" charset="0"/>
              </a:rPr>
              <a:t>…</a:t>
            </a:r>
            <a:r>
              <a:rPr lang="en-US" b="1" i="1" dirty="0">
                <a:latin typeface="Goudy Old Style" panose="02020502050305020303" pitchFamily="18" charset="0"/>
              </a:rPr>
              <a:t>we can’t forget my snack box…</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8029A0D9-321F-4A9B-AA8C-AAB8FB864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606" y="1631123"/>
            <a:ext cx="6032298" cy="4021532"/>
          </a:xfrm>
          <a:prstGeom prst="rect">
            <a:avLst/>
          </a:prstGeom>
        </p:spPr>
      </p:pic>
      <p:pic>
        <p:nvPicPr>
          <p:cNvPr id="5" name="Picture 4">
            <a:extLst>
              <a:ext uri="{FF2B5EF4-FFF2-40B4-BE49-F238E27FC236}">
                <a16:creationId xmlns:a16="http://schemas.microsoft.com/office/drawing/2014/main" id="{B1CD4A6F-9CCC-422A-882A-A068DC075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27" y="1468581"/>
            <a:ext cx="4835237" cy="4184074"/>
          </a:xfrm>
          <a:prstGeom prst="rect">
            <a:avLst/>
          </a:prstGeom>
        </p:spPr>
      </p:pic>
    </p:spTree>
    <p:extLst>
      <p:ext uri="{BB962C8B-B14F-4D97-AF65-F5344CB8AC3E}">
        <p14:creationId xmlns:p14="http://schemas.microsoft.com/office/powerpoint/2010/main" val="167205365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0" y="115339"/>
            <a:ext cx="9605394" cy="2243573"/>
          </a:xfrm>
        </p:spPr>
        <p:txBody>
          <a:bodyPr>
            <a:normAutofit/>
          </a:bodyPr>
          <a:lstStyle/>
          <a:p>
            <a:pPr algn="ctr"/>
            <a:r>
              <a:rPr lang="en-US" sz="3200" b="1" i="1" dirty="0">
                <a:latin typeface="Goudy Old Style" panose="02020502050305020303" pitchFamily="18" charset="0"/>
              </a:rPr>
              <a:t>We’ve been busy with music, art, swimming, shopping, movies, the park, pet store, ice cream parlor, paint parties, grocery shopping, library, computer lab, Chapel, and more…in only 3 ½ weeks </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a:extLst>
              <a:ext uri="{FF2B5EF4-FFF2-40B4-BE49-F238E27FC236}">
                <a16:creationId xmlns:a16="http://schemas.microsoft.com/office/drawing/2014/main" id="{0389E76A-9A17-484C-97A0-C84BD7A29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46892" y="2735409"/>
            <a:ext cx="4041697" cy="2926432"/>
          </a:xfrm>
          <a:prstGeom prst="rect">
            <a:avLst/>
          </a:prstGeom>
        </p:spPr>
      </p:pic>
      <p:pic>
        <p:nvPicPr>
          <p:cNvPr id="6" name="Picture 5">
            <a:extLst>
              <a:ext uri="{FF2B5EF4-FFF2-40B4-BE49-F238E27FC236}">
                <a16:creationId xmlns:a16="http://schemas.microsoft.com/office/drawing/2014/main" id="{8673A00B-CC1E-4AA9-A1EE-26612386E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244" y="2557558"/>
            <a:ext cx="5073511" cy="3805133"/>
          </a:xfrm>
          <a:prstGeom prst="rect">
            <a:avLst/>
          </a:prstGeom>
        </p:spPr>
      </p:pic>
      <p:pic>
        <p:nvPicPr>
          <p:cNvPr id="5" name="Picture 4">
            <a:extLst>
              <a:ext uri="{FF2B5EF4-FFF2-40B4-BE49-F238E27FC236}">
                <a16:creationId xmlns:a16="http://schemas.microsoft.com/office/drawing/2014/main" id="{BFA0B960-404A-47A2-9DBE-9A85A277D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496" y="3033199"/>
            <a:ext cx="3805134" cy="2853851"/>
          </a:xfrm>
          <a:prstGeom prst="rect">
            <a:avLst/>
          </a:prstGeom>
        </p:spPr>
      </p:pic>
    </p:spTree>
    <p:extLst>
      <p:ext uri="{BB962C8B-B14F-4D97-AF65-F5344CB8AC3E}">
        <p14:creationId xmlns:p14="http://schemas.microsoft.com/office/powerpoint/2010/main" val="348499229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8"/>
            <a:ext cx="8332304" cy="533988"/>
          </a:xfrm>
        </p:spPr>
        <p:txBody>
          <a:bodyPr>
            <a:normAutofit fontScale="90000"/>
          </a:bodyPr>
          <a:lstStyle/>
          <a:p>
            <a:pPr algn="ctr"/>
            <a:r>
              <a:rPr lang="en-US" sz="6000" i="1" dirty="0">
                <a:latin typeface="Goudy Old Style" panose="02020502050305020303" pitchFamily="18" charset="0"/>
              </a:rPr>
              <a:t>…fun, fun, and more fun…</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Picture 8">
            <a:extLst>
              <a:ext uri="{FF2B5EF4-FFF2-40B4-BE49-F238E27FC236}">
                <a16:creationId xmlns:a16="http://schemas.microsoft.com/office/drawing/2014/main" id="{3DCA373A-91AD-4523-9EED-D6911A8EF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1292" y="1902476"/>
            <a:ext cx="4160827" cy="2635072"/>
          </a:xfrm>
          <a:prstGeom prst="rect">
            <a:avLst/>
          </a:prstGeom>
        </p:spPr>
      </p:pic>
      <p:pic>
        <p:nvPicPr>
          <p:cNvPr id="10" name="Picture 9">
            <a:extLst>
              <a:ext uri="{FF2B5EF4-FFF2-40B4-BE49-F238E27FC236}">
                <a16:creationId xmlns:a16="http://schemas.microsoft.com/office/drawing/2014/main" id="{977AB003-7A90-4D7C-8EA9-419909A35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02135" y="3472184"/>
            <a:ext cx="4160828" cy="2389132"/>
          </a:xfrm>
          <a:prstGeom prst="rect">
            <a:avLst/>
          </a:prstGeom>
        </p:spPr>
      </p:pic>
      <p:pic>
        <p:nvPicPr>
          <p:cNvPr id="12" name="Picture 11">
            <a:extLst>
              <a:ext uri="{FF2B5EF4-FFF2-40B4-BE49-F238E27FC236}">
                <a16:creationId xmlns:a16="http://schemas.microsoft.com/office/drawing/2014/main" id="{73289809-2EAC-4348-BAD5-C56910FA4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0241" y="1586753"/>
            <a:ext cx="3567552" cy="4778112"/>
          </a:xfrm>
          <a:prstGeom prst="rect">
            <a:avLst/>
          </a:prstGeom>
        </p:spPr>
      </p:pic>
      <p:pic>
        <p:nvPicPr>
          <p:cNvPr id="15" name="Picture 14">
            <a:extLst>
              <a:ext uri="{FF2B5EF4-FFF2-40B4-BE49-F238E27FC236}">
                <a16:creationId xmlns:a16="http://schemas.microsoft.com/office/drawing/2014/main" id="{9EF10FAB-1390-4DE0-874D-7E6B0AA24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4614" y="748146"/>
            <a:ext cx="2389132" cy="3238351"/>
          </a:xfrm>
          <a:prstGeom prst="rect">
            <a:avLst/>
          </a:prstGeom>
        </p:spPr>
      </p:pic>
    </p:spTree>
    <p:extLst>
      <p:ext uri="{BB962C8B-B14F-4D97-AF65-F5344CB8AC3E}">
        <p14:creationId xmlns:p14="http://schemas.microsoft.com/office/powerpoint/2010/main" val="245058407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7"/>
            <a:ext cx="8332304" cy="977334"/>
          </a:xfrm>
        </p:spPr>
        <p:txBody>
          <a:bodyPr>
            <a:normAutofit/>
          </a:bodyPr>
          <a:lstStyle/>
          <a:p>
            <a:pPr algn="ctr"/>
            <a:r>
              <a:rPr lang="en-US" sz="4800" i="1" dirty="0">
                <a:latin typeface="Goudy Old Style" panose="02020502050305020303" pitchFamily="18" charset="0"/>
              </a:rPr>
              <a:t>Saturday Shopping Shenanigans </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a:extLst>
              <a:ext uri="{FF2B5EF4-FFF2-40B4-BE49-F238E27FC236}">
                <a16:creationId xmlns:a16="http://schemas.microsoft.com/office/drawing/2014/main" id="{227D996F-B987-44F0-88F5-96D7C97C6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911428" y="1269793"/>
            <a:ext cx="5369102" cy="4318410"/>
          </a:xfrm>
          <a:prstGeom prst="rect">
            <a:avLst/>
          </a:prstGeom>
        </p:spPr>
      </p:pic>
      <p:pic>
        <p:nvPicPr>
          <p:cNvPr id="7" name="Picture 6">
            <a:extLst>
              <a:ext uri="{FF2B5EF4-FFF2-40B4-BE49-F238E27FC236}">
                <a16:creationId xmlns:a16="http://schemas.microsoft.com/office/drawing/2014/main" id="{A5F43A04-1C4E-46C2-8A12-F2DACCED1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70423" y="2210378"/>
            <a:ext cx="4596909" cy="2725391"/>
          </a:xfrm>
          <a:prstGeom prst="rect">
            <a:avLst/>
          </a:prstGeom>
        </p:spPr>
      </p:pic>
      <p:pic>
        <p:nvPicPr>
          <p:cNvPr id="9" name="Picture 8">
            <a:extLst>
              <a:ext uri="{FF2B5EF4-FFF2-40B4-BE49-F238E27FC236}">
                <a16:creationId xmlns:a16="http://schemas.microsoft.com/office/drawing/2014/main" id="{9D2BAC7F-0730-40EB-9D45-3DD84424F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3437" y="2311765"/>
            <a:ext cx="4596909" cy="2522617"/>
          </a:xfrm>
          <a:prstGeom prst="rect">
            <a:avLst/>
          </a:prstGeom>
        </p:spPr>
      </p:pic>
    </p:spTree>
    <p:extLst>
      <p:ext uri="{BB962C8B-B14F-4D97-AF65-F5344CB8AC3E}">
        <p14:creationId xmlns:p14="http://schemas.microsoft.com/office/powerpoint/2010/main" val="12671792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192948" y="511729"/>
            <a:ext cx="8610184" cy="1532757"/>
          </a:xfrm>
        </p:spPr>
        <p:txBody>
          <a:bodyPr>
            <a:normAutofit fontScale="90000"/>
          </a:bodyPr>
          <a:lstStyle/>
          <a:p>
            <a:pPr algn="ctr"/>
            <a:r>
              <a:rPr lang="en-US" sz="5300" b="1" i="1" dirty="0">
                <a:latin typeface="Goudy Old Style" panose="02020502050305020303" pitchFamily="18" charset="0"/>
              </a:rPr>
              <a:t>Thank You</a:t>
            </a:r>
            <a:br>
              <a:rPr lang="en-US" sz="2800" b="1" i="1" dirty="0">
                <a:latin typeface="Goudy Old Style" panose="02020502050305020303" pitchFamily="18" charset="0"/>
              </a:rPr>
            </a:br>
            <a:r>
              <a:rPr lang="en-US" sz="2800" b="1" i="1" dirty="0">
                <a:latin typeface="Goudy Old Style" panose="02020502050305020303" pitchFamily="18" charset="0"/>
              </a:rPr>
              <a:t>to the Board of Trustees for supporting us to live our “best” life! CLIMB is building upon our wishes and abilities while you apply your expertise, heart and support!  </a:t>
            </a:r>
            <a:endParaRPr lang="en-US" sz="2800" b="1" i="1" dirty="0"/>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Content Placeholder 6">
            <a:extLst>
              <a:ext uri="{FF2B5EF4-FFF2-40B4-BE49-F238E27FC236}">
                <a16:creationId xmlns:a16="http://schemas.microsoft.com/office/drawing/2014/main" id="{86FECBA0-A0A4-46FA-93CB-3486869C04F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802"/>
          <a:stretch/>
        </p:blipFill>
        <p:spPr>
          <a:xfrm>
            <a:off x="62203" y="2221593"/>
            <a:ext cx="1538550" cy="2183565"/>
          </a:xfrm>
          <a:prstGeom prst="rect">
            <a:avLst/>
          </a:prstGeom>
        </p:spPr>
      </p:pic>
      <p:pic>
        <p:nvPicPr>
          <p:cNvPr id="5" name="Picture 4">
            <a:extLst>
              <a:ext uri="{FF2B5EF4-FFF2-40B4-BE49-F238E27FC236}">
                <a16:creationId xmlns:a16="http://schemas.microsoft.com/office/drawing/2014/main" id="{E75A40DD-4919-4787-9326-085499AF8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698" y="2221593"/>
            <a:ext cx="1673878" cy="2164206"/>
          </a:xfrm>
          <a:prstGeom prst="rect">
            <a:avLst/>
          </a:prstGeom>
        </p:spPr>
      </p:pic>
      <p:pic>
        <p:nvPicPr>
          <p:cNvPr id="10" name="Picture 9">
            <a:extLst>
              <a:ext uri="{FF2B5EF4-FFF2-40B4-BE49-F238E27FC236}">
                <a16:creationId xmlns:a16="http://schemas.microsoft.com/office/drawing/2014/main" id="{A2C005A3-B865-4A72-A7A1-7E0058241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568253" y="4680679"/>
            <a:ext cx="2103120" cy="1993516"/>
          </a:xfrm>
          <a:prstGeom prst="rect">
            <a:avLst/>
          </a:prstGeom>
        </p:spPr>
      </p:pic>
      <p:pic>
        <p:nvPicPr>
          <p:cNvPr id="13" name="Picture 12">
            <a:extLst>
              <a:ext uri="{FF2B5EF4-FFF2-40B4-BE49-F238E27FC236}">
                <a16:creationId xmlns:a16="http://schemas.microsoft.com/office/drawing/2014/main" id="{CED30992-5483-440F-9A6F-6454C1FF0C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5370" y="4615373"/>
            <a:ext cx="1304308" cy="1993516"/>
          </a:xfrm>
          <a:prstGeom prst="rect">
            <a:avLst/>
          </a:prstGeom>
        </p:spPr>
      </p:pic>
      <p:pic>
        <p:nvPicPr>
          <p:cNvPr id="15" name="Picture 14">
            <a:extLst>
              <a:ext uri="{FF2B5EF4-FFF2-40B4-BE49-F238E27FC236}">
                <a16:creationId xmlns:a16="http://schemas.microsoft.com/office/drawing/2014/main" id="{BDB349B7-D344-433A-BB61-E481F2306B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6278" y="2152782"/>
            <a:ext cx="1673879" cy="2301828"/>
          </a:xfrm>
          <a:prstGeom prst="rect">
            <a:avLst/>
          </a:prstGeom>
        </p:spPr>
      </p:pic>
      <p:pic>
        <p:nvPicPr>
          <p:cNvPr id="17" name="Picture 16">
            <a:extLst>
              <a:ext uri="{FF2B5EF4-FFF2-40B4-BE49-F238E27FC236}">
                <a16:creationId xmlns:a16="http://schemas.microsoft.com/office/drawing/2014/main" id="{05BCB2E9-D483-4FEA-9FF9-A121D59BD1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1956" y="4615373"/>
            <a:ext cx="1955585" cy="1993516"/>
          </a:xfrm>
          <a:prstGeom prst="rect">
            <a:avLst/>
          </a:prstGeom>
        </p:spPr>
      </p:pic>
      <p:pic>
        <p:nvPicPr>
          <p:cNvPr id="20" name="Picture 19">
            <a:extLst>
              <a:ext uri="{FF2B5EF4-FFF2-40B4-BE49-F238E27FC236}">
                <a16:creationId xmlns:a16="http://schemas.microsoft.com/office/drawing/2014/main" id="{EA4C95D2-A1AB-42F5-AFCF-D3C367804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27" y="2189973"/>
            <a:ext cx="1737921" cy="1993516"/>
          </a:xfrm>
          <a:prstGeom prst="rect">
            <a:avLst/>
          </a:prstGeom>
        </p:spPr>
      </p:pic>
      <p:pic>
        <p:nvPicPr>
          <p:cNvPr id="22" name="Picture 21">
            <a:extLst>
              <a:ext uri="{FF2B5EF4-FFF2-40B4-BE49-F238E27FC236}">
                <a16:creationId xmlns:a16="http://schemas.microsoft.com/office/drawing/2014/main" id="{DE98598E-797F-4704-8009-AD541C30E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2982" y="4328976"/>
            <a:ext cx="2140172" cy="2345219"/>
          </a:xfrm>
          <a:prstGeom prst="rect">
            <a:avLst/>
          </a:prstGeom>
        </p:spPr>
      </p:pic>
    </p:spTree>
    <p:extLst>
      <p:ext uri="{BB962C8B-B14F-4D97-AF65-F5344CB8AC3E}">
        <p14:creationId xmlns:p14="http://schemas.microsoft.com/office/powerpoint/2010/main" val="217245663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117446" y="214157"/>
            <a:ext cx="9890620" cy="1606240"/>
          </a:xfrm>
        </p:spPr>
        <p:txBody>
          <a:bodyPr>
            <a:normAutofit fontScale="90000"/>
          </a:bodyPr>
          <a:lstStyle/>
          <a:p>
            <a:pPr algn="ctr"/>
            <a:br>
              <a:rPr lang="en-US" sz="6000" b="1" dirty="0">
                <a:latin typeface="Goudy Old Style" panose="02020502050305020303" pitchFamily="18" charset="0"/>
              </a:rPr>
            </a:br>
            <a:r>
              <a:rPr lang="en-US" sz="6000" b="1" i="1" dirty="0">
                <a:latin typeface="Goudy Old Style" panose="02020502050305020303" pitchFamily="18" charset="0"/>
              </a:rPr>
              <a:t>…</a:t>
            </a:r>
            <a:r>
              <a:rPr lang="en-US" sz="4900" b="1" i="1" dirty="0">
                <a:latin typeface="Goudy Old Style" panose="02020502050305020303" pitchFamily="18" charset="0"/>
              </a:rPr>
              <a:t>more to come but for now…</a:t>
            </a:r>
            <a:br>
              <a:rPr lang="en-US" sz="4900" b="1" i="1" dirty="0">
                <a:latin typeface="Goudy Old Style" panose="02020502050305020303" pitchFamily="18" charset="0"/>
              </a:rPr>
            </a:br>
            <a:r>
              <a:rPr lang="en-US" sz="4900" b="1" i="1" dirty="0">
                <a:latin typeface="Goudy Old Style" panose="02020502050305020303" pitchFamily="18" charset="0"/>
              </a:rPr>
              <a:t>CLIMB is…</a:t>
            </a:r>
            <a:br>
              <a:rPr lang="en-US" sz="4900" i="1" dirty="0"/>
            </a:br>
            <a:endParaRPr lang="en-US" sz="4900" b="1" i="1" dirty="0"/>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Rectangle 2">
            <a:extLst>
              <a:ext uri="{FF2B5EF4-FFF2-40B4-BE49-F238E27FC236}">
                <a16:creationId xmlns:a16="http://schemas.microsoft.com/office/drawing/2014/main" id="{E195C8B5-3D3B-4BB9-A6D6-E68204803158}"/>
              </a:ext>
            </a:extLst>
          </p:cNvPr>
          <p:cNvSpPr/>
          <p:nvPr/>
        </p:nvSpPr>
        <p:spPr>
          <a:xfrm>
            <a:off x="352337" y="1820398"/>
            <a:ext cx="8833607" cy="923330"/>
          </a:xfrm>
          <a:prstGeom prst="rect">
            <a:avLst/>
          </a:prstGeom>
        </p:spPr>
        <p:txBody>
          <a:bodyPr wrap="square">
            <a:spAutoFit/>
          </a:bodyPr>
          <a:lstStyle/>
          <a:p>
            <a:pPr algn="ctr"/>
            <a:endParaRPr lang="en-US" b="1" dirty="0">
              <a:latin typeface="Goudy Old Style" panose="02020502050305020303" pitchFamily="18" charset="0"/>
            </a:endParaRPr>
          </a:p>
          <a:p>
            <a:pPr algn="ctr"/>
            <a:endParaRPr lang="en-US" b="1" dirty="0">
              <a:latin typeface="Goudy Old Style" panose="02020502050305020303" pitchFamily="18" charset="0"/>
            </a:endParaRPr>
          </a:p>
          <a:p>
            <a:pPr algn="ctr"/>
            <a:endParaRPr lang="en-US" b="1" dirty="0">
              <a:latin typeface="Goudy Old Style" panose="02020502050305020303" pitchFamily="18" charset="0"/>
            </a:endParaRPr>
          </a:p>
        </p:txBody>
      </p:sp>
      <p:pic>
        <p:nvPicPr>
          <p:cNvPr id="7" name="Picture 6">
            <a:extLst>
              <a:ext uri="{FF2B5EF4-FFF2-40B4-BE49-F238E27FC236}">
                <a16:creationId xmlns:a16="http://schemas.microsoft.com/office/drawing/2014/main" id="{D9705098-7A3C-4B81-8DEB-99A892DA4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95" y="2174546"/>
            <a:ext cx="8202321" cy="4418394"/>
          </a:xfrm>
          <a:prstGeom prst="rect">
            <a:avLst/>
          </a:prstGeom>
        </p:spPr>
      </p:pic>
    </p:spTree>
    <p:extLst>
      <p:ext uri="{BB962C8B-B14F-4D97-AF65-F5344CB8AC3E}">
        <p14:creationId xmlns:p14="http://schemas.microsoft.com/office/powerpoint/2010/main" val="123419029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583096" y="214157"/>
            <a:ext cx="8332304" cy="1606240"/>
          </a:xfrm>
        </p:spPr>
        <p:txBody>
          <a:bodyPr>
            <a:normAutofit fontScale="90000"/>
          </a:bodyPr>
          <a:lstStyle/>
          <a:p>
            <a:pPr algn="ctr"/>
            <a:br>
              <a:rPr lang="en-US" sz="6000" b="1" dirty="0">
                <a:latin typeface="Goudy Old Style" panose="02020502050305020303" pitchFamily="18" charset="0"/>
              </a:rPr>
            </a:br>
            <a:r>
              <a:rPr lang="en-US" sz="6000" b="1" i="1" dirty="0">
                <a:latin typeface="Goudy Old Style" panose="02020502050305020303" pitchFamily="18" charset="0"/>
              </a:rPr>
              <a:t>Connect with CLIMB</a:t>
            </a:r>
            <a:br>
              <a:rPr lang="en-US" sz="6000" dirty="0"/>
            </a:br>
            <a:endParaRPr lang="en-US" sz="6000" b="1" i="1" dirty="0"/>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Rectangle 2">
            <a:extLst>
              <a:ext uri="{FF2B5EF4-FFF2-40B4-BE49-F238E27FC236}">
                <a16:creationId xmlns:a16="http://schemas.microsoft.com/office/drawing/2014/main" id="{E195C8B5-3D3B-4BB9-A6D6-E68204803158}"/>
              </a:ext>
            </a:extLst>
          </p:cNvPr>
          <p:cNvSpPr/>
          <p:nvPr/>
        </p:nvSpPr>
        <p:spPr>
          <a:xfrm>
            <a:off x="352337" y="1820398"/>
            <a:ext cx="8833607" cy="2769989"/>
          </a:xfrm>
          <a:prstGeom prst="rect">
            <a:avLst/>
          </a:prstGeom>
        </p:spPr>
        <p:txBody>
          <a:bodyPr wrap="square">
            <a:spAutoFit/>
          </a:bodyPr>
          <a:lstStyle/>
          <a:p>
            <a:pPr algn="ctr"/>
            <a:endParaRPr lang="en-US" b="1" dirty="0">
              <a:latin typeface="Goudy Old Style" panose="02020502050305020303" pitchFamily="18" charset="0"/>
            </a:endParaRPr>
          </a:p>
          <a:p>
            <a:pPr algn="ctr"/>
            <a:endParaRPr lang="en-US" b="1" dirty="0">
              <a:latin typeface="Goudy Old Style" panose="02020502050305020303" pitchFamily="18" charset="0"/>
            </a:endParaRPr>
          </a:p>
          <a:p>
            <a:pPr algn="ctr"/>
            <a:endParaRPr lang="en-US" b="1" dirty="0">
              <a:latin typeface="Goudy Old Style" panose="02020502050305020303" pitchFamily="18" charset="0"/>
            </a:endParaRPr>
          </a:p>
          <a:p>
            <a:pPr algn="ctr"/>
            <a:r>
              <a:rPr lang="en-US" sz="4000" b="1" dirty="0">
                <a:latin typeface="Goudy Old Style" panose="02020502050305020303" pitchFamily="18" charset="0"/>
              </a:rPr>
              <a:t>On the Web: </a:t>
            </a:r>
            <a:r>
              <a:rPr lang="en-US" sz="4000" dirty="0">
                <a:latin typeface="Goudy Old Style" panose="02020502050305020303" pitchFamily="18" charset="0"/>
              </a:rPr>
              <a:t>www.climbms.org</a:t>
            </a:r>
            <a:endParaRPr lang="en-US" sz="4000" b="1" dirty="0">
              <a:latin typeface="Goudy Old Style" panose="02020502050305020303" pitchFamily="18" charset="0"/>
            </a:endParaRPr>
          </a:p>
          <a:p>
            <a:pPr algn="ctr"/>
            <a:r>
              <a:rPr lang="en-US" sz="4000" b="1" dirty="0">
                <a:latin typeface="Goudy Old Style" panose="02020502050305020303" pitchFamily="18" charset="0"/>
              </a:rPr>
              <a:t>By Email</a:t>
            </a:r>
            <a:r>
              <a:rPr lang="en-US" sz="4000" dirty="0">
                <a:latin typeface="Goudy Old Style" panose="02020502050305020303" pitchFamily="18" charset="0"/>
              </a:rPr>
              <a:t>: climb.mississippi@gmail.com</a:t>
            </a:r>
          </a:p>
          <a:p>
            <a:pPr algn="ctr"/>
            <a:r>
              <a:rPr lang="en-US" sz="4000" b="1" dirty="0">
                <a:latin typeface="Goudy Old Style" panose="02020502050305020303" pitchFamily="18" charset="0"/>
              </a:rPr>
              <a:t>By Phone</a:t>
            </a:r>
            <a:r>
              <a:rPr lang="en-US" sz="4000" dirty="0">
                <a:latin typeface="Goudy Old Style" panose="02020502050305020303" pitchFamily="18" charset="0"/>
              </a:rPr>
              <a:t>: 662-689-0501</a:t>
            </a:r>
          </a:p>
        </p:txBody>
      </p:sp>
    </p:spTree>
    <p:extLst>
      <p:ext uri="{BB962C8B-B14F-4D97-AF65-F5344CB8AC3E}">
        <p14:creationId xmlns:p14="http://schemas.microsoft.com/office/powerpoint/2010/main" val="1055776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1136428" y="175364"/>
            <a:ext cx="7474172" cy="1352811"/>
          </a:xfrm>
        </p:spPr>
        <p:txBody>
          <a:bodyPr>
            <a:normAutofit/>
          </a:bodyPr>
          <a:lstStyle/>
          <a:p>
            <a:pPr algn="ctr"/>
            <a:r>
              <a:rPr lang="en-US" b="1" dirty="0">
                <a:latin typeface="Goudy Old Style" panose="02020502050305020303" pitchFamily="18" charset="0"/>
              </a:rPr>
              <a:t>What services are available?</a:t>
            </a:r>
            <a:endParaRPr lang="en-US" b="1" dirty="0"/>
          </a:p>
        </p:txBody>
      </p:sp>
      <p:sp>
        <p:nvSpPr>
          <p:cNvPr id="3" name="Content Placeholder 2">
            <a:extLst>
              <a:ext uri="{FF2B5EF4-FFF2-40B4-BE49-F238E27FC236}">
                <a16:creationId xmlns:a16="http://schemas.microsoft.com/office/drawing/2014/main" id="{194ABA57-AAB4-4E01-B512-9A103B0EB87F}"/>
              </a:ext>
            </a:extLst>
          </p:cNvPr>
          <p:cNvSpPr>
            <a:spLocks noGrp="1"/>
          </p:cNvSpPr>
          <p:nvPr>
            <p:ph idx="1"/>
          </p:nvPr>
        </p:nvSpPr>
        <p:spPr>
          <a:xfrm>
            <a:off x="325677" y="1415442"/>
            <a:ext cx="9181578" cy="5073040"/>
          </a:xfrm>
        </p:spPr>
        <p:txBody>
          <a:bodyPr anchor="ctr">
            <a:noAutofit/>
          </a:bodyPr>
          <a:lstStyle/>
          <a:p>
            <a:pPr marL="0" indent="0" algn="ctr">
              <a:buNone/>
            </a:pPr>
            <a:r>
              <a:rPr lang="en-US" sz="4400" b="1" dirty="0">
                <a:solidFill>
                  <a:srgbClr val="92D050"/>
                </a:solidFill>
                <a:latin typeface="Goudy Old Style" panose="02020502050305020303" pitchFamily="18" charset="0"/>
              </a:rPr>
              <a:t>1915c – IDD Waiver </a:t>
            </a:r>
          </a:p>
          <a:p>
            <a:pPr marL="0" indent="0" algn="ctr">
              <a:buNone/>
            </a:pPr>
            <a:r>
              <a:rPr lang="en-US" sz="4400" b="1" dirty="0">
                <a:solidFill>
                  <a:srgbClr val="92D050"/>
                </a:solidFill>
                <a:latin typeface="Goudy Old Style" panose="02020502050305020303" pitchFamily="18" charset="0"/>
              </a:rPr>
              <a:t>1915i CSP Services</a:t>
            </a:r>
          </a:p>
          <a:p>
            <a:pPr marL="0" indent="0" algn="ctr">
              <a:buNone/>
            </a:pPr>
            <a:endParaRPr lang="en-US" sz="4400" b="1" dirty="0">
              <a:solidFill>
                <a:srgbClr val="92D050"/>
              </a:solidFill>
              <a:latin typeface="Goudy Old Style" panose="02020502050305020303" pitchFamily="18" charset="0"/>
            </a:endParaRPr>
          </a:p>
          <a:p>
            <a:pPr marL="0" indent="0">
              <a:buNone/>
            </a:pPr>
            <a:r>
              <a:rPr lang="en-US" sz="4400" b="1" dirty="0">
                <a:latin typeface="Goudy Old Style" panose="02020502050305020303" pitchFamily="18" charset="0"/>
              </a:rPr>
              <a:t>Day Services – Adult</a:t>
            </a:r>
          </a:p>
          <a:p>
            <a:pPr marL="0" indent="0">
              <a:buNone/>
            </a:pPr>
            <a:r>
              <a:rPr lang="en-US" sz="4400" b="1" dirty="0">
                <a:latin typeface="Goudy Old Style" panose="02020502050305020303" pitchFamily="18" charset="0"/>
              </a:rPr>
              <a:t>Supervised Living Services</a:t>
            </a:r>
          </a:p>
          <a:p>
            <a:pPr marL="0" indent="0">
              <a:buNone/>
            </a:pPr>
            <a:r>
              <a:rPr lang="en-US" sz="4400" b="1" dirty="0">
                <a:latin typeface="Goudy Old Style" panose="02020502050305020303" pitchFamily="18" charset="0"/>
              </a:rPr>
              <a:t>Supported Living Services </a:t>
            </a:r>
          </a:p>
          <a:p>
            <a:pPr marL="0" indent="0">
              <a:buNone/>
            </a:pPr>
            <a:endParaRPr lang="en-US" sz="2400" dirty="0">
              <a:latin typeface="Goudy Old Style" panose="02020502050305020303" pitchFamily="18" charset="0"/>
            </a:endParaRP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1173335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1136428" y="627564"/>
            <a:ext cx="7474172" cy="1325563"/>
          </a:xfrm>
        </p:spPr>
        <p:txBody>
          <a:bodyPr>
            <a:normAutofit/>
          </a:bodyPr>
          <a:lstStyle/>
          <a:p>
            <a:pPr algn="ctr"/>
            <a:r>
              <a:rPr lang="en-US" b="1" dirty="0">
                <a:latin typeface="Goudy Old Style" panose="02020502050305020303" pitchFamily="18" charset="0"/>
              </a:rPr>
              <a:t>Day Services – Adult</a:t>
            </a:r>
            <a:endParaRPr lang="en-US" b="1" dirty="0"/>
          </a:p>
        </p:txBody>
      </p:sp>
      <p:sp>
        <p:nvSpPr>
          <p:cNvPr id="3" name="Content Placeholder 2">
            <a:extLst>
              <a:ext uri="{FF2B5EF4-FFF2-40B4-BE49-F238E27FC236}">
                <a16:creationId xmlns:a16="http://schemas.microsoft.com/office/drawing/2014/main" id="{194ABA57-AAB4-4E01-B512-9A103B0EB87F}"/>
              </a:ext>
            </a:extLst>
          </p:cNvPr>
          <p:cNvSpPr>
            <a:spLocks noGrp="1"/>
          </p:cNvSpPr>
          <p:nvPr>
            <p:ph idx="1"/>
          </p:nvPr>
        </p:nvSpPr>
        <p:spPr>
          <a:xfrm>
            <a:off x="848139" y="1478071"/>
            <a:ext cx="7243675" cy="5160724"/>
          </a:xfrm>
        </p:spPr>
        <p:txBody>
          <a:bodyPr anchor="ctr">
            <a:noAutofit/>
          </a:bodyPr>
          <a:lstStyle/>
          <a:p>
            <a:pPr marL="0" indent="0">
              <a:buNone/>
            </a:pPr>
            <a:r>
              <a:rPr lang="en-US" sz="2400" b="1" dirty="0">
                <a:latin typeface="Goudy Old Style" panose="02020502050305020303" pitchFamily="18" charset="0"/>
              </a:rPr>
              <a:t>CLIMB shall offer a Day Services—Adult (DSA) Program to people living in the community.</a:t>
            </a:r>
          </a:p>
          <a:p>
            <a:r>
              <a:rPr lang="en-US" sz="2400" dirty="0">
                <a:latin typeface="Goudy Old Style" panose="02020502050305020303" pitchFamily="18" charset="0"/>
              </a:rPr>
              <a:t>In a setting separate from each person’s living arrangement</a:t>
            </a:r>
          </a:p>
          <a:p>
            <a:r>
              <a:rPr lang="en-US" sz="2400" dirty="0">
                <a:latin typeface="Goudy Old Style" panose="02020502050305020303" pitchFamily="18" charset="0"/>
              </a:rPr>
              <a:t>Located in the community, allowing access to activities such as shopping, eating, parks, etc.</a:t>
            </a:r>
          </a:p>
          <a:p>
            <a:r>
              <a:rPr lang="en-US" sz="2400" dirty="0">
                <a:latin typeface="Goudy Old Style" panose="02020502050305020303" pitchFamily="18" charset="0"/>
              </a:rPr>
              <a:t>On a regular basis and include both group and individual participation in activities. </a:t>
            </a:r>
          </a:p>
          <a:p>
            <a:r>
              <a:rPr lang="en-US" sz="2400" dirty="0">
                <a:latin typeface="Goudy Old Style" panose="02020502050305020303" pitchFamily="18" charset="0"/>
              </a:rPr>
              <a:t>Intended to enhance daily living and other skills, improve decision-making, a greater confidence in community settings, and more meaningful days for each person</a:t>
            </a: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24036953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848139" y="548051"/>
            <a:ext cx="7474172" cy="1325563"/>
          </a:xfrm>
        </p:spPr>
        <p:txBody>
          <a:bodyPr>
            <a:normAutofit/>
          </a:bodyPr>
          <a:lstStyle/>
          <a:p>
            <a:pPr algn="ctr"/>
            <a:r>
              <a:rPr lang="en-US" b="1" i="1" dirty="0">
                <a:latin typeface="Goudy Old Style" panose="02020502050305020303" pitchFamily="18" charset="0"/>
              </a:rPr>
              <a:t>DMH Certifications </a:t>
            </a:r>
            <a:endParaRPr lang="en-US" b="1" i="1" dirty="0"/>
          </a:p>
        </p:txBody>
      </p:sp>
      <p:sp>
        <p:nvSpPr>
          <p:cNvPr id="3" name="Content Placeholder 2">
            <a:extLst>
              <a:ext uri="{FF2B5EF4-FFF2-40B4-BE49-F238E27FC236}">
                <a16:creationId xmlns:a16="http://schemas.microsoft.com/office/drawing/2014/main" id="{194ABA57-AAB4-4E01-B512-9A103B0EB87F}"/>
              </a:ext>
            </a:extLst>
          </p:cNvPr>
          <p:cNvSpPr>
            <a:spLocks noGrp="1"/>
          </p:cNvSpPr>
          <p:nvPr>
            <p:ph idx="1"/>
          </p:nvPr>
        </p:nvSpPr>
        <p:spPr>
          <a:xfrm>
            <a:off x="848139" y="1676401"/>
            <a:ext cx="8067261" cy="4154556"/>
          </a:xfrm>
        </p:spPr>
        <p:txBody>
          <a:bodyPr anchor="ctr">
            <a:noAutofit/>
          </a:bodyPr>
          <a:lstStyle/>
          <a:p>
            <a:pPr marL="0" indent="0">
              <a:buNone/>
            </a:pPr>
            <a:r>
              <a:rPr lang="en-US" sz="2400" b="1" i="1" dirty="0">
                <a:latin typeface="Goudy Old Style" panose="02020502050305020303" pitchFamily="18" charset="0"/>
              </a:rPr>
              <a:t>Certified for DSA…January 2018 - December 2020</a:t>
            </a:r>
          </a:p>
          <a:p>
            <a:r>
              <a:rPr lang="en-US" sz="2400" i="1" dirty="0">
                <a:latin typeface="Goudy Old Style" panose="02020502050305020303" pitchFamily="18" charset="0"/>
              </a:rPr>
              <a:t>Opened program September 4, 2018</a:t>
            </a:r>
          </a:p>
          <a:p>
            <a:r>
              <a:rPr lang="en-US" sz="2400" i="1" dirty="0">
                <a:latin typeface="Goudy Old Style" panose="02020502050305020303" pitchFamily="18" charset="0"/>
              </a:rPr>
              <a:t>DSA Open House March 21, 2019</a:t>
            </a:r>
          </a:p>
          <a:p>
            <a:pPr marL="0" indent="0">
              <a:buNone/>
            </a:pPr>
            <a:r>
              <a:rPr lang="en-US" sz="2400" b="1" i="1" dirty="0">
                <a:latin typeface="Goudy Old Style" panose="02020502050305020303" pitchFamily="18" charset="0"/>
              </a:rPr>
              <a:t>Certified for Supervised Living …May 2019 </a:t>
            </a:r>
            <a:r>
              <a:rPr lang="en-US" sz="2400" b="1" dirty="0">
                <a:latin typeface="Goudy Old Style" panose="02020502050305020303" pitchFamily="18" charset="0"/>
              </a:rPr>
              <a:t>-</a:t>
            </a:r>
            <a:r>
              <a:rPr lang="en-US" sz="2400" b="1" i="1" dirty="0">
                <a:latin typeface="Goudy Old Style" panose="02020502050305020303" pitchFamily="18" charset="0"/>
              </a:rPr>
              <a:t>December 2020</a:t>
            </a:r>
          </a:p>
          <a:p>
            <a:r>
              <a:rPr lang="en-US" sz="2400" i="1" dirty="0">
                <a:latin typeface="Goudy Old Style" panose="02020502050305020303" pitchFamily="18" charset="0"/>
              </a:rPr>
              <a:t>Opened Home on July 1, 2019</a:t>
            </a:r>
          </a:p>
          <a:p>
            <a:pPr marL="0" indent="0">
              <a:buNone/>
            </a:pPr>
            <a:r>
              <a:rPr lang="en-US" sz="2400" b="1" i="1" dirty="0">
                <a:latin typeface="Goudy Old Style" panose="02020502050305020303" pitchFamily="18" charset="0"/>
              </a:rPr>
              <a:t>Certified for Supported Living…June 2019-December 3,2019 </a:t>
            </a:r>
          </a:p>
          <a:p>
            <a:r>
              <a:rPr lang="en-US" sz="2400" i="1" dirty="0">
                <a:latin typeface="Goudy Old Style" panose="02020502050305020303" pitchFamily="18" charset="0"/>
              </a:rPr>
              <a:t>Opened service on July 1, 2019 in supervised living home </a:t>
            </a:r>
          </a:p>
          <a:p>
            <a:pPr marL="0" indent="0">
              <a:buNone/>
            </a:pPr>
            <a:endParaRPr lang="en-US" sz="2400" b="1" dirty="0">
              <a:latin typeface="Goudy Old Style" panose="02020502050305020303" pitchFamily="18" charset="0"/>
            </a:endParaRPr>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1071757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3C9-10BD-4434-BD3E-1CF648922293}"/>
              </a:ext>
            </a:extLst>
          </p:cNvPr>
          <p:cNvSpPr>
            <a:spLocks noGrp="1"/>
          </p:cNvSpPr>
          <p:nvPr>
            <p:ph type="title"/>
          </p:nvPr>
        </p:nvSpPr>
        <p:spPr>
          <a:xfrm>
            <a:off x="848139" y="548051"/>
            <a:ext cx="7474172" cy="1325563"/>
          </a:xfrm>
        </p:spPr>
        <p:txBody>
          <a:bodyPr>
            <a:normAutofit/>
          </a:bodyPr>
          <a:lstStyle/>
          <a:p>
            <a:r>
              <a:rPr lang="en-US" dirty="0">
                <a:latin typeface="Goudy Old Style" panose="02020502050305020303" pitchFamily="18" charset="0"/>
              </a:rPr>
              <a:t>DSA Opened on 9/4/2018</a:t>
            </a:r>
            <a:endParaRPr lang="en-US" b="1" dirty="0"/>
          </a:p>
        </p:txBody>
      </p:sp>
      <p:sp>
        <p:nvSpPr>
          <p:cNvPr id="3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B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CE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9FE0FA-6EAF-4276-92C3-BE120C1AE10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396" r="24521"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Content Placeholder 4">
            <a:extLst>
              <a:ext uri="{FF2B5EF4-FFF2-40B4-BE49-F238E27FC236}">
                <a16:creationId xmlns:a16="http://schemas.microsoft.com/office/drawing/2014/main" id="{29FF9F35-38C3-47EF-AAD5-FD6E6D9B4C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5807" y="1561333"/>
            <a:ext cx="2953165" cy="2214874"/>
          </a:xfrm>
        </p:spPr>
      </p:pic>
      <p:pic>
        <p:nvPicPr>
          <p:cNvPr id="9" name="Picture 8">
            <a:extLst>
              <a:ext uri="{FF2B5EF4-FFF2-40B4-BE49-F238E27FC236}">
                <a16:creationId xmlns:a16="http://schemas.microsoft.com/office/drawing/2014/main" id="{BE36EFC7-F4C4-48A7-BF1D-0C2FE8CE3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23" y="2021819"/>
            <a:ext cx="3892101" cy="4007230"/>
          </a:xfrm>
          <a:prstGeom prst="rect">
            <a:avLst/>
          </a:prstGeom>
        </p:spPr>
      </p:pic>
      <p:sp>
        <p:nvSpPr>
          <p:cNvPr id="5" name="Rectangle 4">
            <a:extLst>
              <a:ext uri="{FF2B5EF4-FFF2-40B4-BE49-F238E27FC236}">
                <a16:creationId xmlns:a16="http://schemas.microsoft.com/office/drawing/2014/main" id="{BF89D9AC-0325-4E75-9921-33A2E05B7948}"/>
              </a:ext>
            </a:extLst>
          </p:cNvPr>
          <p:cNvSpPr/>
          <p:nvPr/>
        </p:nvSpPr>
        <p:spPr>
          <a:xfrm rot="10800000" flipV="1">
            <a:off x="4743814" y="4210235"/>
            <a:ext cx="4286928" cy="1938992"/>
          </a:xfrm>
          <a:prstGeom prst="rect">
            <a:avLst/>
          </a:prstGeom>
        </p:spPr>
        <p:txBody>
          <a:bodyPr wrap="square">
            <a:spAutoFit/>
          </a:bodyPr>
          <a:lstStyle/>
          <a:p>
            <a:r>
              <a:rPr lang="en-US" sz="2400" b="1" dirty="0">
                <a:latin typeface="Goudy Old Style" panose="02020502050305020303" pitchFamily="18" charset="0"/>
              </a:rPr>
              <a:t>CLIMB officially opened its doors providing an Adult Day Services program on Tuesday, September 4, 2018 with one female participant.</a:t>
            </a:r>
          </a:p>
        </p:txBody>
      </p:sp>
    </p:spTree>
    <p:extLst>
      <p:ext uri="{BB962C8B-B14F-4D97-AF65-F5344CB8AC3E}">
        <p14:creationId xmlns:p14="http://schemas.microsoft.com/office/powerpoint/2010/main" val="321881150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7B9BD1-58F1-4CCE-8B38-3BABC1DBC426}"/>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Goudy Old Style" panose="02020502050305020303" pitchFamily="18" charset="0"/>
              </a:rPr>
              <a:t>…And the fun begins!</a:t>
            </a:r>
            <a:endParaRPr lang="en-US" sz="6000" b="1" dirty="0"/>
          </a:p>
        </p:txBody>
      </p:sp>
      <p:pic>
        <p:nvPicPr>
          <p:cNvPr id="5" name="Picture 4">
            <a:extLst>
              <a:ext uri="{FF2B5EF4-FFF2-40B4-BE49-F238E27FC236}">
                <a16:creationId xmlns:a16="http://schemas.microsoft.com/office/drawing/2014/main" id="{E83CC2BA-3B52-473E-9AC5-61DFCB4C9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4" y="572797"/>
            <a:ext cx="2370405" cy="3835231"/>
          </a:xfrm>
          <a:prstGeom prst="rect">
            <a:avLst/>
          </a:prstGeom>
        </p:spPr>
      </p:pic>
      <p:pic>
        <p:nvPicPr>
          <p:cNvPr id="7" name="Picture 6">
            <a:extLst>
              <a:ext uri="{FF2B5EF4-FFF2-40B4-BE49-F238E27FC236}">
                <a16:creationId xmlns:a16="http://schemas.microsoft.com/office/drawing/2014/main" id="{681D1A44-F11A-4BAC-9E66-B6DA95776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086" y="1214334"/>
            <a:ext cx="2844334" cy="3079369"/>
          </a:xfrm>
          <a:prstGeom prst="rect">
            <a:avLst/>
          </a:prstGeom>
        </p:spPr>
      </p:pic>
      <p:pic>
        <p:nvPicPr>
          <p:cNvPr id="8" name="Picture 7">
            <a:extLst>
              <a:ext uri="{FF2B5EF4-FFF2-40B4-BE49-F238E27FC236}">
                <a16:creationId xmlns:a16="http://schemas.microsoft.com/office/drawing/2014/main" id="{832FCB47-52A5-48C5-BD1F-528BD58B9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670" y="1214334"/>
            <a:ext cx="2370404" cy="2841281"/>
          </a:xfrm>
          <a:prstGeom prst="rect">
            <a:avLst/>
          </a:prstGeom>
        </p:spPr>
      </p:pic>
      <p:pic>
        <p:nvPicPr>
          <p:cNvPr id="9" name="Picture 8">
            <a:extLst>
              <a:ext uri="{FF2B5EF4-FFF2-40B4-BE49-F238E27FC236}">
                <a16:creationId xmlns:a16="http://schemas.microsoft.com/office/drawing/2014/main" id="{80C59188-7396-419F-AAB1-046FADB9B1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24" y="4570293"/>
            <a:ext cx="3220120" cy="2146746"/>
          </a:xfrm>
          <a:prstGeom prst="rect">
            <a:avLst/>
          </a:prstGeom>
        </p:spPr>
      </p:pic>
      <p:pic>
        <p:nvPicPr>
          <p:cNvPr id="10" name="Picture 9">
            <a:extLst>
              <a:ext uri="{FF2B5EF4-FFF2-40B4-BE49-F238E27FC236}">
                <a16:creationId xmlns:a16="http://schemas.microsoft.com/office/drawing/2014/main" id="{2476CA1C-3AA3-4AF3-97D3-82B5AEA8D2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882" y="1292881"/>
            <a:ext cx="2370405" cy="1580270"/>
          </a:xfrm>
          <a:prstGeom prst="rect">
            <a:avLst/>
          </a:prstGeom>
        </p:spPr>
      </p:pic>
      <p:pic>
        <p:nvPicPr>
          <p:cNvPr id="12" name="Picture 11">
            <a:extLst>
              <a:ext uri="{FF2B5EF4-FFF2-40B4-BE49-F238E27FC236}">
                <a16:creationId xmlns:a16="http://schemas.microsoft.com/office/drawing/2014/main" id="{9AD39840-3022-497F-BB7F-447A3B352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0882" y="3155640"/>
            <a:ext cx="2908594" cy="3128304"/>
          </a:xfrm>
          <a:prstGeom prst="rect">
            <a:avLst/>
          </a:prstGeom>
        </p:spPr>
      </p:pic>
      <p:pic>
        <p:nvPicPr>
          <p:cNvPr id="13" name="Content Placeholder 6">
            <a:extLst>
              <a:ext uri="{FF2B5EF4-FFF2-40B4-BE49-F238E27FC236}">
                <a16:creationId xmlns:a16="http://schemas.microsoft.com/office/drawing/2014/main" id="{26355F38-DCBB-45A5-A6EE-3A008056A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0253" y="4570293"/>
            <a:ext cx="3622889" cy="2146746"/>
          </a:xfrm>
          <a:prstGeom prst="rect">
            <a:avLst/>
          </a:prstGeom>
        </p:spPr>
      </p:pic>
    </p:spTree>
    <p:extLst>
      <p:ext uri="{BB962C8B-B14F-4D97-AF65-F5344CB8AC3E}">
        <p14:creationId xmlns:p14="http://schemas.microsoft.com/office/powerpoint/2010/main" val="357855553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7B9BD1-58F1-4CCE-8B38-3BABC1DBC426}"/>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Goudy Old Style" panose="02020502050305020303" pitchFamily="18" charset="0"/>
              </a:rPr>
              <a:t>WE LOVE </a:t>
            </a:r>
            <a:r>
              <a:rPr lang="en-US" sz="6000" b="1" i="1" dirty="0">
                <a:latin typeface="Goudy Old Style" panose="02020502050305020303" pitchFamily="18" charset="0"/>
              </a:rPr>
              <a:t>MUSIC</a:t>
            </a:r>
            <a:endParaRPr lang="en-US" sz="6000" b="1" i="1" dirty="0"/>
          </a:p>
        </p:txBody>
      </p:sp>
      <p:pic>
        <p:nvPicPr>
          <p:cNvPr id="13" name="Content Placeholder 6">
            <a:extLst>
              <a:ext uri="{FF2B5EF4-FFF2-40B4-BE49-F238E27FC236}">
                <a16:creationId xmlns:a16="http://schemas.microsoft.com/office/drawing/2014/main" id="{23738BFD-ABC9-40EB-9CBF-7C747EA44725}"/>
              </a:ext>
            </a:extLst>
          </p:cNvPr>
          <p:cNvPicPr>
            <a:picLocks noChangeAspect="1"/>
          </p:cNvPicPr>
          <p:nvPr/>
        </p:nvPicPr>
        <p:blipFill rotWithShape="1">
          <a:blip r:embed="rId2">
            <a:extLst>
              <a:ext uri="{28A0092B-C50C-407E-A947-70E740481C1C}">
                <a14:useLocalDpi xmlns:a14="http://schemas.microsoft.com/office/drawing/2010/main" val="0"/>
              </a:ext>
            </a:extLst>
          </a:blip>
          <a:srcRect l="9139" t="6688" r="3769" b="16286"/>
          <a:stretch/>
        </p:blipFill>
        <p:spPr>
          <a:xfrm>
            <a:off x="146823" y="2943088"/>
            <a:ext cx="3507683" cy="3549787"/>
          </a:xfrm>
          <a:prstGeom prst="rect">
            <a:avLst/>
          </a:prstGeom>
        </p:spPr>
      </p:pic>
      <p:pic>
        <p:nvPicPr>
          <p:cNvPr id="14" name="Content Placeholder 7">
            <a:extLst>
              <a:ext uri="{FF2B5EF4-FFF2-40B4-BE49-F238E27FC236}">
                <a16:creationId xmlns:a16="http://schemas.microsoft.com/office/drawing/2014/main" id="{E14EBB30-A8D2-4881-BD0A-0EAC0015F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660" y="1815549"/>
            <a:ext cx="2697552" cy="4046328"/>
          </a:xfrm>
          <a:prstGeom prst="rect">
            <a:avLst/>
          </a:prstGeom>
        </p:spPr>
      </p:pic>
      <p:pic>
        <p:nvPicPr>
          <p:cNvPr id="15" name="Content Placeholder 6">
            <a:extLst>
              <a:ext uri="{FF2B5EF4-FFF2-40B4-BE49-F238E27FC236}">
                <a16:creationId xmlns:a16="http://schemas.microsoft.com/office/drawing/2014/main" id="{19E81348-B87D-4E7F-8A27-ABE84840C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097" y="1414462"/>
            <a:ext cx="5236218" cy="3927164"/>
          </a:xfrm>
          <a:prstGeom prst="rect">
            <a:avLst/>
          </a:prstGeom>
        </p:spPr>
      </p:pic>
    </p:spTree>
    <p:extLst>
      <p:ext uri="{BB962C8B-B14F-4D97-AF65-F5344CB8AC3E}">
        <p14:creationId xmlns:p14="http://schemas.microsoft.com/office/powerpoint/2010/main" val="54368712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B953-AAC1-4E9D-BC16-28E6757F752D}"/>
              </a:ext>
            </a:extLst>
          </p:cNvPr>
          <p:cNvSpPr>
            <a:spLocks noGrp="1"/>
          </p:cNvSpPr>
          <p:nvPr>
            <p:ph type="title"/>
          </p:nvPr>
        </p:nvSpPr>
        <p:spPr/>
        <p:txBody>
          <a:bodyPr>
            <a:normAutofit/>
          </a:bodyPr>
          <a:lstStyle/>
          <a:p>
            <a:pPr algn="ctr"/>
            <a:r>
              <a:rPr lang="en-US" sz="6000" dirty="0">
                <a:latin typeface="Goudy Old Style" panose="02020502050305020303" pitchFamily="18" charset="0"/>
              </a:rPr>
              <a:t>DSA</a:t>
            </a:r>
            <a:r>
              <a:rPr lang="en-US" sz="6000" b="1" dirty="0">
                <a:latin typeface="Goudy Old Style" panose="02020502050305020303" pitchFamily="18" charset="0"/>
              </a:rPr>
              <a:t> </a:t>
            </a:r>
            <a:r>
              <a:rPr lang="en-US" sz="6000" b="1" i="1" dirty="0">
                <a:latin typeface="Goudy Old Style" panose="02020502050305020303" pitchFamily="18" charset="0"/>
              </a:rPr>
              <a:t>ART</a:t>
            </a:r>
            <a:r>
              <a:rPr lang="en-US" sz="6000" b="1" dirty="0">
                <a:latin typeface="Goudy Old Style" panose="02020502050305020303" pitchFamily="18" charset="0"/>
              </a:rPr>
              <a:t> </a:t>
            </a:r>
            <a:r>
              <a:rPr lang="en-US" sz="6000" dirty="0">
                <a:latin typeface="Goudy Old Style" panose="02020502050305020303" pitchFamily="18" charset="0"/>
              </a:rPr>
              <a:t>Activities</a:t>
            </a:r>
            <a:endParaRPr lang="en-US" sz="6000" dirty="0"/>
          </a:p>
        </p:txBody>
      </p:sp>
      <p:pic>
        <p:nvPicPr>
          <p:cNvPr id="7" name="Picture 6">
            <a:extLst>
              <a:ext uri="{FF2B5EF4-FFF2-40B4-BE49-F238E27FC236}">
                <a16:creationId xmlns:a16="http://schemas.microsoft.com/office/drawing/2014/main" id="{2CAFBE0D-A8B8-4EDF-B767-825DE6D25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695" y="1596194"/>
            <a:ext cx="1710689" cy="2280919"/>
          </a:xfrm>
          <a:prstGeom prst="rect">
            <a:avLst/>
          </a:prstGeom>
        </p:spPr>
      </p:pic>
      <p:pic>
        <p:nvPicPr>
          <p:cNvPr id="9" name="Content Placeholder 5">
            <a:extLst>
              <a:ext uri="{FF2B5EF4-FFF2-40B4-BE49-F238E27FC236}">
                <a16:creationId xmlns:a16="http://schemas.microsoft.com/office/drawing/2014/main" id="{87BAB3D8-895D-47FA-BA14-E5D78F8D83A7}"/>
              </a:ext>
            </a:extLst>
          </p:cNvPr>
          <p:cNvPicPr>
            <a:picLocks noChangeAspect="1"/>
          </p:cNvPicPr>
          <p:nvPr/>
        </p:nvPicPr>
        <p:blipFill rotWithShape="1">
          <a:blip r:embed="rId3">
            <a:extLst>
              <a:ext uri="{28A0092B-C50C-407E-A947-70E740481C1C}">
                <a14:useLocalDpi xmlns:a14="http://schemas.microsoft.com/office/drawing/2010/main" val="0"/>
              </a:ext>
            </a:extLst>
          </a:blip>
          <a:srcRect l="6783" b="6008"/>
          <a:stretch/>
        </p:blipFill>
        <p:spPr>
          <a:xfrm>
            <a:off x="6118342" y="1690687"/>
            <a:ext cx="2288706" cy="2186425"/>
          </a:xfrm>
          <a:prstGeom prst="rect">
            <a:avLst/>
          </a:prstGeom>
        </p:spPr>
      </p:pic>
      <p:pic>
        <p:nvPicPr>
          <p:cNvPr id="10" name="Content Placeholder 6">
            <a:extLst>
              <a:ext uri="{FF2B5EF4-FFF2-40B4-BE49-F238E27FC236}">
                <a16:creationId xmlns:a16="http://schemas.microsoft.com/office/drawing/2014/main" id="{D626B363-9201-4A4D-8B10-3EF57B9DB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528" y="3969578"/>
            <a:ext cx="4099963" cy="2523296"/>
          </a:xfrm>
          <a:prstGeom prst="rect">
            <a:avLst/>
          </a:prstGeom>
        </p:spPr>
      </p:pic>
      <p:pic>
        <p:nvPicPr>
          <p:cNvPr id="11" name="Content Placeholder 7">
            <a:extLst>
              <a:ext uri="{FF2B5EF4-FFF2-40B4-BE49-F238E27FC236}">
                <a16:creationId xmlns:a16="http://schemas.microsoft.com/office/drawing/2014/main" id="{00B5B514-7521-45FE-B5AA-237238264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015" y="1612049"/>
            <a:ext cx="3660618" cy="4880825"/>
          </a:xfrm>
          <a:prstGeom prst="rect">
            <a:avLst/>
          </a:prstGeom>
        </p:spPr>
      </p:pic>
      <p:pic>
        <p:nvPicPr>
          <p:cNvPr id="8" name="Content Placeholder 7">
            <a:extLst>
              <a:ext uri="{FF2B5EF4-FFF2-40B4-BE49-F238E27FC236}">
                <a16:creationId xmlns:a16="http://schemas.microsoft.com/office/drawing/2014/main" id="{86BBC792-B634-4DD2-8412-0B1D1BBEE50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575505" y="1785151"/>
            <a:ext cx="3459944" cy="4613260"/>
          </a:xfrm>
        </p:spPr>
      </p:pic>
    </p:spTree>
    <p:extLst>
      <p:ext uri="{BB962C8B-B14F-4D97-AF65-F5344CB8AC3E}">
        <p14:creationId xmlns:p14="http://schemas.microsoft.com/office/powerpoint/2010/main" val="357440042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1046</TotalTime>
  <Words>632</Words>
  <Application>Microsoft Office PowerPoint</Application>
  <PresentationFormat>Widescreen</PresentationFormat>
  <Paragraphs>82</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Goudy Old Style</vt:lpstr>
      <vt:lpstr>Office Theme</vt:lpstr>
      <vt:lpstr>PowerPoint Presentation</vt:lpstr>
      <vt:lpstr>MISSION</vt:lpstr>
      <vt:lpstr>What services are available?</vt:lpstr>
      <vt:lpstr>Day Services – Adult</vt:lpstr>
      <vt:lpstr>DMH Certifications </vt:lpstr>
      <vt:lpstr>DSA Opened on 9/4/2018</vt:lpstr>
      <vt:lpstr>PowerPoint Presentation</vt:lpstr>
      <vt:lpstr>PowerPoint Presentation</vt:lpstr>
      <vt:lpstr>DSA ART Activities</vt:lpstr>
      <vt:lpstr>DSA COOKING Activities</vt:lpstr>
      <vt:lpstr>DSA LOVES the PARK </vt:lpstr>
      <vt:lpstr>DSA LEARNING OPPORTUNITIES</vt:lpstr>
      <vt:lpstr>DSA LOVES OUR COMMUNITY </vt:lpstr>
      <vt:lpstr>Supervised/Supported Living Services:</vt:lpstr>
      <vt:lpstr>Supervised/Supported Living Services:</vt:lpstr>
      <vt:lpstr>…The House on Tate Street… Supervised/Supported Living Service Officially opened on July 1, 2019</vt:lpstr>
      <vt:lpstr>The Admissions process…the State requires a lot of paperwork!!! </vt:lpstr>
      <vt:lpstr>Move in Day – July 1, 2019       </vt:lpstr>
      <vt:lpstr>The Key to My House </vt:lpstr>
      <vt:lpstr>Moving In </vt:lpstr>
      <vt:lpstr>Do you think I have enough stuff?</vt:lpstr>
      <vt:lpstr>Opening my first Bank account and learning to budget!!!!</vt:lpstr>
      <vt:lpstr>…we can’t forget my snack box…</vt:lpstr>
      <vt:lpstr>We’ve been busy with music, art, swimming, shopping, movies, the park, pet store, ice cream parlor, paint parties, grocery shopping, library, computer lab, Chapel, and more…in only 3 ½ weeks </vt:lpstr>
      <vt:lpstr>…fun, fun, and more fun…</vt:lpstr>
      <vt:lpstr>Saturday Shopping Shenanigans </vt:lpstr>
      <vt:lpstr>Thank You to the Board of Trustees for supporting us to live our “best” life! CLIMB is building upon our wishes and abilities while you apply your expertise, heart and support!  </vt:lpstr>
      <vt:lpstr> …more to come but for now… CLIMB is… </vt:lpstr>
      <vt:lpstr> Connect with CLIMB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Tricia Melvin</dc:creator>
  <cp:lastModifiedBy>Tricia Melvin</cp:lastModifiedBy>
  <cp:revision>8</cp:revision>
  <dcterms:created xsi:type="dcterms:W3CDTF">2019-07-12T21:25:13Z</dcterms:created>
  <dcterms:modified xsi:type="dcterms:W3CDTF">2019-07-24T18:55:11Z</dcterms:modified>
</cp:coreProperties>
</file>